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/>
  <p:notesSz cx="12192000" cy="6858000"/>
  <p:defaultTextStyle>
    <a:defPPr marR="0" lvl="0" algn="l">
      <a:lnSpc>
        <a:spcPct val="100000"/>
      </a:lnSpc>
      <a:spcBef>
        <a:spcPts val="0"/>
      </a:spcBef>
      <a:spcAft>
        <a:spcPts val="0"/>
      </a:spcAft>
    </a:defPPr>
    <a:lvl1pPr marR="0" lv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964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Slide de título" type="title" userDrawn="1">
  <p:cSld name="TITL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12;p15"/>
          <p:cNvSpPr txBox="1"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13;p15"/>
          <p:cNvSpPr txBox="1"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14;p15"/>
          <p:cNvSpPr txBox="1">
            <a:spLocks noGrp="1"/>
          </p:cNvSpPr>
          <p:nvPr>
            <p:ph type="dt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15;p15"/>
          <p:cNvSpPr txBox="1">
            <a:spLocks noGrp="1"/>
          </p:cNvSpPr>
          <p:nvPr>
            <p:ph type="ft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16;p15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ítulo e texto vertical" type="vertTx" userDrawn="1">
  <p:cSld name="VERTICAL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69;p24"/>
          <p:cNvSpPr txBox="1"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70;p24"/>
          <p:cNvSpPr txBox="1">
            <a:spLocks noGrp="1"/>
          </p:cNvSpPr>
          <p:nvPr>
            <p:ph type="body" idx="1"/>
          </p:nvPr>
        </p:nvSpPr>
        <p:spPr bwMode="auto"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71;p24"/>
          <p:cNvSpPr txBox="1">
            <a:spLocks noGrp="1"/>
          </p:cNvSpPr>
          <p:nvPr>
            <p:ph type="dt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72;p24"/>
          <p:cNvSpPr txBox="1">
            <a:spLocks noGrp="1"/>
          </p:cNvSpPr>
          <p:nvPr>
            <p:ph type="ft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73;p24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ítulo e texto verticais" type="vertTitleAndTx" userDrawn="1">
  <p:cSld name="VERTICAL_TITLE_AND_VERTICAL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75;p25"/>
          <p:cNvSpPr txBox="1">
            <a:spLocks noGrp="1"/>
          </p:cNvSpPr>
          <p:nvPr>
            <p:ph type="title"/>
          </p:nvPr>
        </p:nvSpPr>
        <p:spPr bwMode="auto"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76;p25"/>
          <p:cNvSpPr txBox="1">
            <a:spLocks noGrp="1"/>
          </p:cNvSpPr>
          <p:nvPr>
            <p:ph type="body" idx="1"/>
          </p:nvPr>
        </p:nvSpPr>
        <p:spPr bwMode="auto"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77;p25"/>
          <p:cNvSpPr txBox="1">
            <a:spLocks noGrp="1"/>
          </p:cNvSpPr>
          <p:nvPr>
            <p:ph type="dt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78;p25"/>
          <p:cNvSpPr txBox="1">
            <a:spLocks noGrp="1"/>
          </p:cNvSpPr>
          <p:nvPr>
            <p:ph type="ft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79;p25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ítulo e conteúdo" type="obj" userDrawn="1">
  <p:cSld name="OBJEC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18;p16"/>
          <p:cNvSpPr txBox="1"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19;p16"/>
          <p:cNvSpPr txBox="1"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20;p16"/>
          <p:cNvSpPr txBox="1">
            <a:spLocks noGrp="1"/>
          </p:cNvSpPr>
          <p:nvPr>
            <p:ph type="dt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21;p16"/>
          <p:cNvSpPr txBox="1">
            <a:spLocks noGrp="1"/>
          </p:cNvSpPr>
          <p:nvPr>
            <p:ph type="ft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22;p16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Cabeçalho da Seção" type="secHead" userDrawn="1">
  <p:cSld name="SECTION_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24;p17"/>
          <p:cNvSpPr txBox="1"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25;p17"/>
          <p:cNvSpPr txBox="1"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26;p17"/>
          <p:cNvSpPr txBox="1">
            <a:spLocks noGrp="1"/>
          </p:cNvSpPr>
          <p:nvPr>
            <p:ph type="dt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27;p17"/>
          <p:cNvSpPr txBox="1">
            <a:spLocks noGrp="1"/>
          </p:cNvSpPr>
          <p:nvPr>
            <p:ph type="ft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28;p17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Duas Partes de Conteúdo" type="twoObj" userDrawn="1">
  <p:cSld name="TWO_OBJECT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30;p18"/>
          <p:cNvSpPr txBox="1"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31;p18"/>
          <p:cNvSpPr txBox="1">
            <a:spLocks noGrp="1"/>
          </p:cNvSpPr>
          <p:nvPr>
            <p:ph type="body" idx="1"/>
          </p:nvPr>
        </p:nvSpPr>
        <p:spPr bwMode="auto"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32;p18"/>
          <p:cNvSpPr txBox="1">
            <a:spLocks noGrp="1"/>
          </p:cNvSpPr>
          <p:nvPr>
            <p:ph type="body" idx="2"/>
          </p:nvPr>
        </p:nvSpPr>
        <p:spPr bwMode="auto"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33;p18"/>
          <p:cNvSpPr txBox="1">
            <a:spLocks noGrp="1"/>
          </p:cNvSpPr>
          <p:nvPr>
            <p:ph type="dt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34;p18"/>
          <p:cNvSpPr txBox="1">
            <a:spLocks noGrp="1"/>
          </p:cNvSpPr>
          <p:nvPr>
            <p:ph type="ft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" name="Google Shape;35;p18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Comparação" type="twoTxTwoObj" userDrawn="1">
  <p:cSld name="TWO_OBJECTS_WITH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37;p19"/>
          <p:cNvSpPr txBox="1"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38;p19"/>
          <p:cNvSpPr txBox="1"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39;p19"/>
          <p:cNvSpPr txBox="1">
            <a:spLocks noGrp="1"/>
          </p:cNvSpPr>
          <p:nvPr>
            <p:ph type="body" idx="2"/>
          </p:nvPr>
        </p:nvSpPr>
        <p:spPr bwMode="auto">
          <a:xfrm>
            <a:off x="839788" y="2505074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40;p19"/>
          <p:cNvSpPr txBox="1">
            <a:spLocks noGrp="1"/>
          </p:cNvSpPr>
          <p:nvPr>
            <p:ph type="body" idx="3"/>
          </p:nvPr>
        </p:nvSpPr>
        <p:spPr bwMode="auto"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41;p19"/>
          <p:cNvSpPr txBox="1">
            <a:spLocks noGrp="1"/>
          </p:cNvSpPr>
          <p:nvPr>
            <p:ph type="body" idx="4"/>
          </p:nvPr>
        </p:nvSpPr>
        <p:spPr bwMode="auto">
          <a:xfrm>
            <a:off x="6172200" y="2505074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" name="Google Shape;42;p19"/>
          <p:cNvSpPr txBox="1">
            <a:spLocks noGrp="1"/>
          </p:cNvSpPr>
          <p:nvPr>
            <p:ph type="dt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0" name="Google Shape;43;p19"/>
          <p:cNvSpPr txBox="1">
            <a:spLocks noGrp="1"/>
          </p:cNvSpPr>
          <p:nvPr>
            <p:ph type="ft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1" name="Google Shape;44;p19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Somente título" type="titleOnly" userDrawn="1">
  <p:cSld name="TITLE_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46;p20"/>
          <p:cNvSpPr txBox="1"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47;p20"/>
          <p:cNvSpPr txBox="1">
            <a:spLocks noGrp="1"/>
          </p:cNvSpPr>
          <p:nvPr>
            <p:ph type="dt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48;p20"/>
          <p:cNvSpPr txBox="1">
            <a:spLocks noGrp="1"/>
          </p:cNvSpPr>
          <p:nvPr>
            <p:ph type="ft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49;p20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Em branco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51;p21"/>
          <p:cNvSpPr txBox="1">
            <a:spLocks noGrp="1"/>
          </p:cNvSpPr>
          <p:nvPr>
            <p:ph type="dt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52;p21"/>
          <p:cNvSpPr txBox="1">
            <a:spLocks noGrp="1"/>
          </p:cNvSpPr>
          <p:nvPr>
            <p:ph type="ft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53;p21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Conteúdo com Legenda" type="objTx" userDrawn="1">
  <p:cSld name="OBJECT_WITH_CAPTION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55;p22"/>
          <p:cNvSpPr txBox="1"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56;p22"/>
          <p:cNvSpPr txBox="1">
            <a:spLocks noGrp="1"/>
          </p:cNvSpPr>
          <p:nvPr>
            <p:ph type="body" idx="1"/>
          </p:nvPr>
        </p:nvSpPr>
        <p:spPr bwMode="auto"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79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57;p22"/>
          <p:cNvSpPr txBox="1">
            <a:spLocks noGrp="1"/>
          </p:cNvSpPr>
          <p:nvPr>
            <p:ph type="body" idx="2"/>
          </p:nvPr>
        </p:nvSpPr>
        <p:spPr bwMode="auto"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58;p22"/>
          <p:cNvSpPr txBox="1">
            <a:spLocks noGrp="1"/>
          </p:cNvSpPr>
          <p:nvPr>
            <p:ph type="dt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59;p22"/>
          <p:cNvSpPr txBox="1">
            <a:spLocks noGrp="1"/>
          </p:cNvSpPr>
          <p:nvPr>
            <p:ph type="ft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" name="Google Shape;60;p22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Imagem com Legenda" type="picTx" userDrawn="1">
  <p:cSld name="PICTURE_WITH_CAPTION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62;p23"/>
          <p:cNvSpPr txBox="1"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63;p23"/>
          <p:cNvSpPr>
            <a:spLocks noGrp="1"/>
          </p:cNvSpPr>
          <p:nvPr>
            <p:ph type="pic" idx="2"/>
          </p:nvPr>
        </p:nvSpPr>
        <p:spPr bwMode="auto"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" name="Google Shape;64;p23"/>
          <p:cNvSpPr txBox="1">
            <a:spLocks noGrp="1"/>
          </p:cNvSpPr>
          <p:nvPr>
            <p:ph type="body" idx="1"/>
          </p:nvPr>
        </p:nvSpPr>
        <p:spPr bwMode="auto"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65;p23"/>
          <p:cNvSpPr txBox="1">
            <a:spLocks noGrp="1"/>
          </p:cNvSpPr>
          <p:nvPr>
            <p:ph type="dt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66;p23"/>
          <p:cNvSpPr txBox="1">
            <a:spLocks noGrp="1"/>
          </p:cNvSpPr>
          <p:nvPr>
            <p:ph type="ft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" name="Google Shape;67;p23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 amt="12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6;p14"/>
          <p:cNvSpPr txBox="1"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7;p14"/>
          <p:cNvSpPr txBox="1"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8;p14"/>
          <p:cNvSpPr txBox="1">
            <a:spLocks noGrp="1"/>
          </p:cNvSpPr>
          <p:nvPr>
            <p:ph type="dt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9;p14"/>
          <p:cNvSpPr txBox="1">
            <a:spLocks noGrp="1"/>
          </p:cNvSpPr>
          <p:nvPr>
            <p:ph type="ft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10;p14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oogle Shape;84;p1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103006" y="293223"/>
            <a:ext cx="817252" cy="89678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85;p1"/>
          <p:cNvSpPr txBox="1"/>
          <p:nvPr/>
        </p:nvSpPr>
        <p:spPr bwMode="auto">
          <a:xfrm>
            <a:off x="2946470" y="217023"/>
            <a:ext cx="758565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CORPO DE BOMBEIROS MILITAR DO ESTADO DO ACRE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6" name="Google Shape;86;p1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67159" y="548680"/>
            <a:ext cx="7327677" cy="42696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88;p1"/>
          <p:cNvSpPr/>
          <p:nvPr/>
        </p:nvSpPr>
        <p:spPr bwMode="auto">
          <a:xfrm>
            <a:off x="717241" y="2954594"/>
            <a:ext cx="10954140" cy="1114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200" marR="76200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AULA 03 - CHOA</a:t>
            </a:r>
            <a:endParaRPr/>
          </a:p>
          <a:p>
            <a:pPr marL="76200" marR="76200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LEI FEDERAL N. 13.954/2019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LEI COMPLEMENTAR ESTADUAL N. 391/2021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" name="Google Shape;89;p1"/>
          <p:cNvSpPr/>
          <p:nvPr/>
        </p:nvSpPr>
        <p:spPr bwMode="auto">
          <a:xfrm>
            <a:off x="2391051" y="4794861"/>
            <a:ext cx="7255113" cy="596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1º TEN QOBMEC FRANCISCA</a:t>
            </a: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 FRAGOSO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Google Shape;90;p1"/>
          <p:cNvSpPr/>
          <p:nvPr/>
        </p:nvSpPr>
        <p:spPr bwMode="auto">
          <a:xfrm>
            <a:off x="369760" y="1428744"/>
            <a:ext cx="11522472" cy="1114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SISTEMA DE PROTEÇÃO SOCIAL DOS MILITARES</a:t>
            </a:r>
            <a:endParaRPr sz="3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oogle Shape;241;p10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103005" y="217022"/>
            <a:ext cx="817251" cy="89678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242;p10"/>
          <p:cNvSpPr txBox="1"/>
          <p:nvPr/>
        </p:nvSpPr>
        <p:spPr bwMode="auto">
          <a:xfrm>
            <a:off x="2946470" y="217022"/>
            <a:ext cx="7585656" cy="400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CORPO DE BOMBEIROS MILITAR DO ESTADO DO ACRE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6" name="Google Shape;243;p10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67158" y="548679"/>
            <a:ext cx="7327676" cy="42696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245;p10"/>
          <p:cNvSpPr/>
          <p:nvPr/>
        </p:nvSpPr>
        <p:spPr bwMode="auto">
          <a:xfrm>
            <a:off x="6831304" y="6514908"/>
            <a:ext cx="5515151" cy="319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SISTEMA DE PROTEÇÃO SOCIAL DOS MILITARES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8" name="Google Shape;246;p10"/>
          <p:cNvCxnSpPr>
            <a:cxnSpLocks/>
          </p:cNvCxnSpPr>
          <p:nvPr/>
        </p:nvCxnSpPr>
        <p:spPr bwMode="auto">
          <a:xfrm>
            <a:off x="7128024" y="6593395"/>
            <a:ext cx="5012183" cy="0"/>
          </a:xfrm>
          <a:prstGeom prst="straightConnector1">
            <a:avLst/>
          </a:prstGeom>
          <a:noFill/>
          <a:ln w="57150" cap="flat" cmpd="sng">
            <a:solidFill>
              <a:srgbClr val="42719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" name="Google Shape;247;p10"/>
          <p:cNvSpPr/>
          <p:nvPr/>
        </p:nvSpPr>
        <p:spPr bwMode="auto">
          <a:xfrm>
            <a:off x="601045" y="3038049"/>
            <a:ext cx="11881324" cy="1040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defRPr/>
            </a:pP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Paga aos beneficiários do militar falecido, extraviado, excluído ou demitido ex officio, LCE n. 391/2021;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Google Shape;248;p10"/>
          <p:cNvSpPr/>
          <p:nvPr/>
        </p:nvSpPr>
        <p:spPr bwMode="auto">
          <a:xfrm>
            <a:off x="601045" y="1914464"/>
            <a:ext cx="11194715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⮚"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 Aplicam-se aos militares dos Estados as seguintes normas relativas à Pensão: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249;p10"/>
          <p:cNvSpPr/>
          <p:nvPr/>
        </p:nvSpPr>
        <p:spPr bwMode="auto">
          <a:xfrm>
            <a:off x="5793123" y="5104659"/>
            <a:ext cx="989489" cy="776795"/>
          </a:xfrm>
          <a:prstGeom prst="mathEqual">
            <a:avLst>
              <a:gd name="adj1" fmla="val 23520"/>
              <a:gd name="adj2" fmla="val 11760"/>
            </a:avLst>
          </a:prstGeom>
          <a:solidFill>
            <a:schemeClr val="dk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2" name="Google Shape;250;p10"/>
          <p:cNvSpPr/>
          <p:nvPr/>
        </p:nvSpPr>
        <p:spPr bwMode="auto">
          <a:xfrm>
            <a:off x="7060040" y="4938203"/>
            <a:ext cx="3181165" cy="1266917"/>
          </a:xfrm>
          <a:prstGeom prst="flowChartAlternateProcess">
            <a:avLst/>
          </a:prstGeom>
          <a:solidFill>
            <a:srgbClr val="FFF200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3" name="Google Shape;251;p10"/>
          <p:cNvSpPr/>
          <p:nvPr/>
        </p:nvSpPr>
        <p:spPr bwMode="auto">
          <a:xfrm>
            <a:off x="7457686" y="4939783"/>
            <a:ext cx="2385874" cy="12069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0" marR="0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Remuneração do militar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Google Shape;252;p10"/>
          <p:cNvSpPr/>
          <p:nvPr/>
        </p:nvSpPr>
        <p:spPr bwMode="auto">
          <a:xfrm>
            <a:off x="2352033" y="4859598"/>
            <a:ext cx="3181164" cy="1266916"/>
          </a:xfrm>
          <a:prstGeom prst="flowChartAlternateProcess">
            <a:avLst/>
          </a:prstGeom>
          <a:solidFill>
            <a:srgbClr val="FFF200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5" name="Google Shape;253;p10"/>
          <p:cNvSpPr/>
          <p:nvPr/>
        </p:nvSpPr>
        <p:spPr bwMode="auto">
          <a:xfrm>
            <a:off x="2946470" y="5113540"/>
            <a:ext cx="1840266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0" marR="0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Pensão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Google Shape;254;p10"/>
          <p:cNvSpPr/>
          <p:nvPr/>
        </p:nvSpPr>
        <p:spPr bwMode="auto">
          <a:xfrm>
            <a:off x="601045" y="4267976"/>
            <a:ext cx="11881323" cy="596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defRPr/>
            </a:pP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Benefício da Pensão: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Google Shape;255;p10"/>
          <p:cNvSpPr/>
          <p:nvPr/>
        </p:nvSpPr>
        <p:spPr bwMode="auto">
          <a:xfrm>
            <a:off x="133945" y="1095829"/>
            <a:ext cx="11994100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LEI FEDERAL N. 13.954/2019 E LC ESTADUAL N. 391/2021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oogle Shape;260;p11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103005" y="217022"/>
            <a:ext cx="817251" cy="89678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261;p11"/>
          <p:cNvSpPr txBox="1"/>
          <p:nvPr/>
        </p:nvSpPr>
        <p:spPr bwMode="auto">
          <a:xfrm>
            <a:off x="2946470" y="217022"/>
            <a:ext cx="7585656" cy="400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CORPO DE BOMBEIROS MILITAR DO ESTADO DO ACRE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6" name="Google Shape;262;p11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67158" y="548679"/>
            <a:ext cx="7327676" cy="42696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264;p11"/>
          <p:cNvSpPr/>
          <p:nvPr/>
        </p:nvSpPr>
        <p:spPr bwMode="auto">
          <a:xfrm>
            <a:off x="6831304" y="6514908"/>
            <a:ext cx="5515151" cy="319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SISTEMA DE PROTEÇÃO SOCIAL DOS MILITARES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8" name="Google Shape;265;p11"/>
          <p:cNvCxnSpPr>
            <a:cxnSpLocks/>
          </p:cNvCxnSpPr>
          <p:nvPr/>
        </p:nvCxnSpPr>
        <p:spPr bwMode="auto">
          <a:xfrm>
            <a:off x="7128024" y="6552755"/>
            <a:ext cx="5012183" cy="0"/>
          </a:xfrm>
          <a:prstGeom prst="straightConnector1">
            <a:avLst/>
          </a:prstGeom>
          <a:noFill/>
          <a:ln w="57150" cap="flat" cmpd="sng">
            <a:solidFill>
              <a:srgbClr val="42719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" name="Google Shape;266;p11"/>
          <p:cNvSpPr/>
          <p:nvPr/>
        </p:nvSpPr>
        <p:spPr bwMode="auto">
          <a:xfrm>
            <a:off x="333858" y="2252003"/>
            <a:ext cx="11679684" cy="1040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4" marR="76199" lvl="0" indent="-371994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defRPr/>
            </a:pP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 o benefício da pensão é irredutível e deve ser revista automaticamente na mesma data da revisão da remuneração dos militares da ativa.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Google Shape;267;p11"/>
          <p:cNvSpPr/>
          <p:nvPr/>
        </p:nvSpPr>
        <p:spPr bwMode="auto">
          <a:xfrm>
            <a:off x="333858" y="3759359"/>
            <a:ext cx="11374514" cy="1040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371994" marR="0" lvl="0" indent="-371994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–"/>
              <a:defRPr/>
            </a:pP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a relação de beneficiários da pensão militar, é a mesma estabelecida para os militares das Forças Armadas.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268;p11"/>
          <p:cNvSpPr/>
          <p:nvPr/>
        </p:nvSpPr>
        <p:spPr bwMode="auto">
          <a:xfrm>
            <a:off x="133945" y="1095829"/>
            <a:ext cx="11994100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LEI FEDERAL N. 13.954/2019 E LC ESTADUAL N. 391/2021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Google Shape;269;p11"/>
          <p:cNvSpPr txBox="1"/>
          <p:nvPr/>
        </p:nvSpPr>
        <p:spPr bwMode="auto">
          <a:xfrm>
            <a:off x="380097" y="5121157"/>
            <a:ext cx="11374514" cy="1120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71994" marR="0" lvl="0" indent="-371994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–"/>
              <a:defRPr/>
            </a:pP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a pensão resultante da promoção </a:t>
            </a:r>
            <a:r>
              <a:rPr lang="pt-BR" sz="2600" b="0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post mortem</a:t>
            </a: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 será paga aos beneficiários, a partir da data do falecimento do militar, LCE n. 391/2021;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oogle Shape;274;p1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103005" y="217022"/>
            <a:ext cx="817251" cy="89678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275;p12"/>
          <p:cNvSpPr txBox="1"/>
          <p:nvPr/>
        </p:nvSpPr>
        <p:spPr bwMode="auto">
          <a:xfrm>
            <a:off x="2946470" y="217022"/>
            <a:ext cx="7585656" cy="400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CORPO DE BOMBEIROS MILITAR DO ESTADO DO ACRE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6" name="Google Shape;276;p1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67158" y="548679"/>
            <a:ext cx="7327676" cy="42696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278;p12"/>
          <p:cNvSpPr/>
          <p:nvPr/>
        </p:nvSpPr>
        <p:spPr bwMode="auto">
          <a:xfrm>
            <a:off x="6831304" y="6514908"/>
            <a:ext cx="5515151" cy="319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SISTEMA DE PROTEÇÃO SOCIAL DOS MILITARES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8" name="Google Shape;279;p12"/>
          <p:cNvCxnSpPr>
            <a:cxnSpLocks/>
          </p:cNvCxnSpPr>
          <p:nvPr/>
        </p:nvCxnSpPr>
        <p:spPr bwMode="auto">
          <a:xfrm>
            <a:off x="7128024" y="6593395"/>
            <a:ext cx="5012183" cy="0"/>
          </a:xfrm>
          <a:prstGeom prst="straightConnector1">
            <a:avLst/>
          </a:prstGeom>
          <a:noFill/>
          <a:ln w="57150" cap="flat" cmpd="sng">
            <a:solidFill>
              <a:srgbClr val="42719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" name="Google Shape;280;p12"/>
          <p:cNvSpPr txBox="1"/>
          <p:nvPr/>
        </p:nvSpPr>
        <p:spPr bwMode="auto">
          <a:xfrm>
            <a:off x="2835924" y="4233390"/>
            <a:ext cx="6113293" cy="304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Google Shape;281;p12"/>
          <p:cNvSpPr/>
          <p:nvPr/>
        </p:nvSpPr>
        <p:spPr bwMode="auto">
          <a:xfrm>
            <a:off x="469414" y="2074305"/>
            <a:ext cx="11448853" cy="1661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defRPr/>
            </a:pPr>
            <a:r>
              <a:rPr lang="pt-BR" sz="2600"/>
              <a:t>o</a:t>
            </a: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 beneficiários dos militares considerados desaparecidos ou extraviados, receberão desde logo, a remuneração a que o militar estadual fazia jus, LCE n. 391/2021;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282;p12"/>
          <p:cNvSpPr/>
          <p:nvPr/>
        </p:nvSpPr>
        <p:spPr bwMode="auto">
          <a:xfrm>
            <a:off x="133945" y="1095829"/>
            <a:ext cx="11994100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LEI FEDERAL N. 13.954/2019 E LC ESTADUAL N. 391/2021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Google Shape;283;p12"/>
          <p:cNvSpPr/>
          <p:nvPr/>
        </p:nvSpPr>
        <p:spPr bwMode="auto">
          <a:xfrm>
            <a:off x="469412" y="3904535"/>
            <a:ext cx="11448853" cy="1217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defRPr/>
            </a:pPr>
            <a:r>
              <a:rPr lang="pt-BR" sz="2600"/>
              <a:t>f</a:t>
            </a: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indo o prazo de seis meses de extravio de militar, far-se-á a habilitação dos herdeiros à pensão militar estadual, LCE n. 391/2021;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284;p12"/>
          <p:cNvSpPr/>
          <p:nvPr/>
        </p:nvSpPr>
        <p:spPr bwMode="auto">
          <a:xfrm>
            <a:off x="548054" y="5176910"/>
            <a:ext cx="11448853" cy="1217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defRPr/>
            </a:pP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 o segurado que perder a condição de militar estadual será automaticamente excluído do SPSM-AC, LCE n. 391/2021;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oogle Shape;289;p13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103005" y="217022"/>
            <a:ext cx="817251" cy="89678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290;p13"/>
          <p:cNvSpPr txBox="1"/>
          <p:nvPr/>
        </p:nvSpPr>
        <p:spPr bwMode="auto">
          <a:xfrm>
            <a:off x="2946470" y="217022"/>
            <a:ext cx="7585656" cy="400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CORPO DE BOMBEIROS MILITAR DO ESTADO DO ACRE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6" name="Google Shape;291;p13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67158" y="548679"/>
            <a:ext cx="7327676" cy="42696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293;p13"/>
          <p:cNvSpPr/>
          <p:nvPr/>
        </p:nvSpPr>
        <p:spPr bwMode="auto">
          <a:xfrm>
            <a:off x="6831304" y="6514908"/>
            <a:ext cx="5515151" cy="319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SISTEMA DE PROTEÇÃO SOCIAL DOS MILITARES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8" name="Google Shape;294;p13"/>
          <p:cNvCxnSpPr>
            <a:cxnSpLocks/>
          </p:cNvCxnSpPr>
          <p:nvPr/>
        </p:nvCxnSpPr>
        <p:spPr bwMode="auto">
          <a:xfrm>
            <a:off x="7128024" y="6583235"/>
            <a:ext cx="5012183" cy="0"/>
          </a:xfrm>
          <a:prstGeom prst="straightConnector1">
            <a:avLst/>
          </a:prstGeom>
          <a:noFill/>
          <a:ln w="57150" cap="flat" cmpd="sng">
            <a:solidFill>
              <a:srgbClr val="42719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" name="Google Shape;295;p13"/>
          <p:cNvSpPr txBox="1"/>
          <p:nvPr/>
        </p:nvSpPr>
        <p:spPr bwMode="auto">
          <a:xfrm>
            <a:off x="2986715" y="4103384"/>
            <a:ext cx="6113292" cy="646290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algn="ctr">
              <a:defRPr/>
            </a:pPr>
            <a:r>
              <a:rPr lang="pt-BR" sz="1800"/>
              <a:t>pessoa separada de fato/judicialmente ou divorciada, ou exconvivente = pensão alimentícia judicialmente arbitrada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Google Shape;296;p13"/>
          <p:cNvSpPr/>
          <p:nvPr/>
        </p:nvSpPr>
        <p:spPr bwMode="auto">
          <a:xfrm>
            <a:off x="469412" y="1850784"/>
            <a:ext cx="11448853" cy="681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defRPr/>
            </a:pP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ordem de prioridade da Pensão Militar: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0" marR="0" lv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297;p13"/>
          <p:cNvSpPr/>
          <p:nvPr/>
        </p:nvSpPr>
        <p:spPr bwMode="auto">
          <a:xfrm>
            <a:off x="133945" y="1095829"/>
            <a:ext cx="11994100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LEI FEDERAL N. 13.954/2019 E LC ESTADUAL N. 391/2021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Google Shape;298;p13"/>
          <p:cNvSpPr/>
          <p:nvPr/>
        </p:nvSpPr>
        <p:spPr bwMode="auto">
          <a:xfrm>
            <a:off x="4675835" y="2680939"/>
            <a:ext cx="2687928" cy="656746"/>
          </a:xfrm>
          <a:prstGeom prst="flowChartAlternateProcess">
            <a:avLst/>
          </a:prstGeom>
          <a:solidFill>
            <a:srgbClr val="00B0F0"/>
          </a:solidFill>
          <a:ln w="254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3" name="Google Shape;299;p13"/>
          <p:cNvSpPr/>
          <p:nvPr/>
        </p:nvSpPr>
        <p:spPr bwMode="auto">
          <a:xfrm>
            <a:off x="4596791" y="2721403"/>
            <a:ext cx="2846017" cy="457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/>
          <a:p>
            <a:pPr marL="0" marR="0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Primeira Ordem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Google Shape;300;p13"/>
          <p:cNvSpPr txBox="1"/>
          <p:nvPr/>
        </p:nvSpPr>
        <p:spPr bwMode="auto">
          <a:xfrm>
            <a:off x="4596791" y="3497630"/>
            <a:ext cx="2893140" cy="457253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pt-BR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cônjuge/ companheiro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CaixaDeTexto 3"/>
          <p:cNvSpPr txBox="1"/>
          <p:nvPr/>
        </p:nvSpPr>
        <p:spPr bwMode="auto">
          <a:xfrm>
            <a:off x="1220867" y="5775139"/>
            <a:ext cx="9629628" cy="646331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1800"/>
              <a:t> menor sob guarda ou tutela até vinte e um anos de idade ou, se estudante universitário, até vinte e quatro anos de idade ou, se inválido, enquanto durar a invalidez.</a:t>
            </a:r>
            <a:endParaRPr/>
          </a:p>
        </p:txBody>
      </p:sp>
      <p:sp>
        <p:nvSpPr>
          <p:cNvPr id="16" name="CaixaDeTexto 5"/>
          <p:cNvSpPr txBox="1"/>
          <p:nvPr/>
        </p:nvSpPr>
        <p:spPr bwMode="auto">
          <a:xfrm>
            <a:off x="2338083" y="4953286"/>
            <a:ext cx="7415517" cy="646331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1800"/>
              <a:t>filhos ou enteados até 21 anos de idade ou até 24 anos de idade, se estudantes universitários, ou, se inválidos, enquanto durar a invalidez;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oogle Shape;289;p13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103005" y="217022"/>
            <a:ext cx="817251" cy="89678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290;p13"/>
          <p:cNvSpPr txBox="1"/>
          <p:nvPr/>
        </p:nvSpPr>
        <p:spPr bwMode="auto">
          <a:xfrm>
            <a:off x="2946470" y="217022"/>
            <a:ext cx="7585656" cy="400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CORPO DE BOMBEIROS MILITAR DO ESTADO DO ACRE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6" name="Google Shape;291;p13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67158" y="548679"/>
            <a:ext cx="7327676" cy="42696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293;p13"/>
          <p:cNvSpPr/>
          <p:nvPr/>
        </p:nvSpPr>
        <p:spPr bwMode="auto">
          <a:xfrm>
            <a:off x="6831304" y="6514908"/>
            <a:ext cx="5515151" cy="319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SISTEMA DE PROTEÇÃO SOCIAL DOS MILITARES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8" name="Google Shape;294;p13"/>
          <p:cNvCxnSpPr>
            <a:cxnSpLocks/>
          </p:cNvCxnSpPr>
          <p:nvPr/>
        </p:nvCxnSpPr>
        <p:spPr bwMode="auto">
          <a:xfrm>
            <a:off x="7128024" y="6583235"/>
            <a:ext cx="5012183" cy="0"/>
          </a:xfrm>
          <a:prstGeom prst="straightConnector1">
            <a:avLst/>
          </a:prstGeom>
          <a:noFill/>
          <a:ln w="57150" cap="flat" cmpd="sng">
            <a:solidFill>
              <a:srgbClr val="42719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" name="Google Shape;296;p13"/>
          <p:cNvSpPr/>
          <p:nvPr/>
        </p:nvSpPr>
        <p:spPr bwMode="auto">
          <a:xfrm>
            <a:off x="469412" y="1850784"/>
            <a:ext cx="11448853" cy="681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defRPr/>
            </a:pP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ordem de prioridade da Pensão Militar: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0" marR="0" lv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Google Shape;297;p13"/>
          <p:cNvSpPr/>
          <p:nvPr/>
        </p:nvSpPr>
        <p:spPr bwMode="auto">
          <a:xfrm>
            <a:off x="133945" y="1095829"/>
            <a:ext cx="11994100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LEI FEDERAL N. 13.954/2019 E LC ESTADUAL N. 391/2021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298;p13"/>
          <p:cNvSpPr/>
          <p:nvPr/>
        </p:nvSpPr>
        <p:spPr bwMode="auto">
          <a:xfrm>
            <a:off x="4675835" y="2538699"/>
            <a:ext cx="2687928" cy="656746"/>
          </a:xfrm>
          <a:prstGeom prst="flowChartAlternateProcess">
            <a:avLst/>
          </a:prstGeom>
          <a:solidFill>
            <a:srgbClr val="00B050"/>
          </a:solidFill>
          <a:ln w="254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2" name="Google Shape;299;p13"/>
          <p:cNvSpPr/>
          <p:nvPr/>
        </p:nvSpPr>
        <p:spPr bwMode="auto">
          <a:xfrm>
            <a:off x="4596791" y="2589796"/>
            <a:ext cx="2846017" cy="457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/>
          <a:p>
            <a:pPr marL="0" marR="0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Segunda Ordem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300;p13"/>
          <p:cNvSpPr txBox="1"/>
          <p:nvPr/>
        </p:nvSpPr>
        <p:spPr bwMode="auto">
          <a:xfrm>
            <a:off x="2641996" y="3307617"/>
            <a:ext cx="6802730" cy="457253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pt-BR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mãe e pai que comprovem dependência econômica do militar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Google Shape;300;p13"/>
          <p:cNvSpPr txBox="1"/>
          <p:nvPr/>
        </p:nvSpPr>
        <p:spPr bwMode="auto">
          <a:xfrm>
            <a:off x="873759" y="4862104"/>
            <a:ext cx="10292080" cy="81015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pt-BR" sz="18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</a:rPr>
              <a:t>o irmão órfão, até 21 anos de idade ou, se estudante universitário, até 24 anos de idade, e o inválido, enquanto durar a invalidez, comprovada a dependência econômica do militar</a:t>
            </a:r>
            <a:endParaRPr sz="18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Google Shape;298;p13"/>
          <p:cNvSpPr/>
          <p:nvPr/>
        </p:nvSpPr>
        <p:spPr bwMode="auto">
          <a:xfrm>
            <a:off x="4708992" y="4084517"/>
            <a:ext cx="2687928" cy="656746"/>
          </a:xfrm>
          <a:prstGeom prst="flowChartAlternateProcess">
            <a:avLst/>
          </a:prstGeom>
          <a:solidFill>
            <a:schemeClr val="accent2">
              <a:lumMod val="75000"/>
            </a:schemeClr>
          </a:solidFill>
          <a:ln w="254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6" name="Google Shape;299;p13"/>
          <p:cNvSpPr/>
          <p:nvPr/>
        </p:nvSpPr>
        <p:spPr bwMode="auto">
          <a:xfrm>
            <a:off x="4626706" y="4143534"/>
            <a:ext cx="2846017" cy="457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/>
          <a:p>
            <a:pPr marL="0" marR="0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Terceira Ordem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oogle Shape;289;p13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103005" y="217022"/>
            <a:ext cx="817251" cy="89678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290;p13"/>
          <p:cNvSpPr txBox="1"/>
          <p:nvPr/>
        </p:nvSpPr>
        <p:spPr bwMode="auto">
          <a:xfrm>
            <a:off x="2946470" y="217022"/>
            <a:ext cx="7585656" cy="400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CORPO DE BOMBEIROS MILITAR DO ESTADO DO ACRE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6" name="Google Shape;291;p13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67158" y="548679"/>
            <a:ext cx="7327676" cy="42696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293;p13"/>
          <p:cNvSpPr/>
          <p:nvPr/>
        </p:nvSpPr>
        <p:spPr bwMode="auto">
          <a:xfrm>
            <a:off x="6831304" y="6514908"/>
            <a:ext cx="5515151" cy="319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SISTEMA DE PROTEÇÃO SOCIAL DOS MILITARES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8" name="Google Shape;294;p13"/>
          <p:cNvCxnSpPr>
            <a:cxnSpLocks/>
          </p:cNvCxnSpPr>
          <p:nvPr/>
        </p:nvCxnSpPr>
        <p:spPr bwMode="auto">
          <a:xfrm>
            <a:off x="7128024" y="6583235"/>
            <a:ext cx="5012183" cy="0"/>
          </a:xfrm>
          <a:prstGeom prst="straightConnector1">
            <a:avLst/>
          </a:prstGeom>
          <a:noFill/>
          <a:ln w="57150" cap="flat" cmpd="sng">
            <a:solidFill>
              <a:srgbClr val="42719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" name="Google Shape;296;p13"/>
          <p:cNvSpPr/>
          <p:nvPr/>
        </p:nvSpPr>
        <p:spPr bwMode="auto">
          <a:xfrm>
            <a:off x="469412" y="1850784"/>
            <a:ext cx="11448853" cy="1278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defRPr/>
            </a:pP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a concessão da pensão ao cônjuge e aos filhos exclui desse direito os demais beneficiários;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0" marR="0" lv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Google Shape;297;p13"/>
          <p:cNvSpPr/>
          <p:nvPr/>
        </p:nvSpPr>
        <p:spPr bwMode="auto">
          <a:xfrm>
            <a:off x="133945" y="1095829"/>
            <a:ext cx="11994100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LEI FEDERAL N. 13.954/2019 E LC ESTADUAL N. 391/2021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296;p13"/>
          <p:cNvSpPr/>
          <p:nvPr/>
        </p:nvSpPr>
        <p:spPr bwMode="auto">
          <a:xfrm>
            <a:off x="469412" y="3197607"/>
            <a:ext cx="11448853" cy="1880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defRPr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a pensão será concedida integralmente ao cônjuge</a:t>
            </a: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/companheiro, </a:t>
            </a: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exceto se houver filhos, PAJ e menor sob guarda ou tutela (21 e 24 anos);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Google Shape;296;p13"/>
          <p:cNvSpPr/>
          <p:nvPr/>
        </p:nvSpPr>
        <p:spPr bwMode="auto">
          <a:xfrm>
            <a:off x="469412" y="5130077"/>
            <a:ext cx="11448853" cy="1278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defRPr/>
            </a:pP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a quota destinada à pessoa benefici</a:t>
            </a:r>
            <a:r>
              <a:rPr lang="pt-BR" sz="2600"/>
              <a:t>ária de </a:t>
            </a: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PAJ, corresponderá à pensão alimentícia judicialmente arbitrada.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oogle Shape;241;p10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103005" y="217022"/>
            <a:ext cx="817251" cy="89678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242;p10"/>
          <p:cNvSpPr txBox="1"/>
          <p:nvPr/>
        </p:nvSpPr>
        <p:spPr bwMode="auto">
          <a:xfrm>
            <a:off x="2946470" y="217022"/>
            <a:ext cx="7585656" cy="400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CORPO DE BOMBEIROS MILITAR DO ESTADO DO ACRE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6" name="Google Shape;243;p10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67158" y="548679"/>
            <a:ext cx="7327676" cy="42696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245;p10"/>
          <p:cNvSpPr/>
          <p:nvPr/>
        </p:nvSpPr>
        <p:spPr bwMode="auto">
          <a:xfrm>
            <a:off x="6831304" y="6514908"/>
            <a:ext cx="5515151" cy="319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SISTEMA DE PROTEÇÃO SOCIAL DOS MILITARES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8" name="Google Shape;246;p10"/>
          <p:cNvCxnSpPr>
            <a:cxnSpLocks/>
          </p:cNvCxnSpPr>
          <p:nvPr/>
        </p:nvCxnSpPr>
        <p:spPr bwMode="auto">
          <a:xfrm>
            <a:off x="7128024" y="6593395"/>
            <a:ext cx="5012183" cy="0"/>
          </a:xfrm>
          <a:prstGeom prst="straightConnector1">
            <a:avLst/>
          </a:prstGeom>
          <a:noFill/>
          <a:ln w="57150" cap="flat" cmpd="sng">
            <a:solidFill>
              <a:srgbClr val="42719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" name="Google Shape;247;p10"/>
          <p:cNvSpPr/>
          <p:nvPr/>
        </p:nvSpPr>
        <p:spPr bwMode="auto">
          <a:xfrm>
            <a:off x="601045" y="2571108"/>
            <a:ext cx="11403113" cy="27241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defRPr/>
            </a:pP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venha a ser destituído do poder familiar, no tocante às quotas-partes dos filhos, as quais serão revertidas para estes filhos;</a:t>
            </a:r>
            <a:endParaRPr/>
          </a:p>
          <a:p>
            <a:pPr marL="448193" marR="76199" lvl="0" indent="-37199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defRPr/>
            </a:pP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atinja, válido e capaz, os limites de idade estabelecidos na lei;</a:t>
            </a:r>
            <a:endParaRPr/>
          </a:p>
          <a:p>
            <a:pPr marL="448193" marR="76199" lvl="0" indent="-37199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defRPr/>
            </a:pP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renuncie expressamente ao direito;</a:t>
            </a:r>
            <a:endParaRPr/>
          </a:p>
          <a:p>
            <a:pPr marL="76200" marR="76199" lv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defRPr/>
            </a:pP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Google Shape;248;p10"/>
          <p:cNvSpPr/>
          <p:nvPr/>
        </p:nvSpPr>
        <p:spPr bwMode="auto">
          <a:xfrm>
            <a:off x="601045" y="1914464"/>
            <a:ext cx="11194715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⮚"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 Perderá os diretos à pensão o beneficiário que: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255;p10"/>
          <p:cNvSpPr/>
          <p:nvPr/>
        </p:nvSpPr>
        <p:spPr bwMode="auto">
          <a:xfrm>
            <a:off x="133945" y="1095829"/>
            <a:ext cx="11994100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LEI FEDERAL N. 13.954/2019 E LC ESTADUAL N. 391/2021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oogle Shape;241;p10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103005" y="217022"/>
            <a:ext cx="817251" cy="89678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242;p10"/>
          <p:cNvSpPr txBox="1"/>
          <p:nvPr/>
        </p:nvSpPr>
        <p:spPr bwMode="auto">
          <a:xfrm>
            <a:off x="2946470" y="217022"/>
            <a:ext cx="7585656" cy="400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CORPO DE BOMBEIROS MILITAR DO ESTADO DO ACRE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6" name="Google Shape;243;p10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67158" y="548679"/>
            <a:ext cx="7327676" cy="42696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245;p10"/>
          <p:cNvSpPr/>
          <p:nvPr/>
        </p:nvSpPr>
        <p:spPr bwMode="auto">
          <a:xfrm>
            <a:off x="6831304" y="6514908"/>
            <a:ext cx="5515151" cy="319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SISTEMA DE PROTEÇÃO SOCIAL DOS MILITARES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8" name="Google Shape;246;p10"/>
          <p:cNvCxnSpPr>
            <a:cxnSpLocks/>
          </p:cNvCxnSpPr>
          <p:nvPr/>
        </p:nvCxnSpPr>
        <p:spPr bwMode="auto">
          <a:xfrm>
            <a:off x="7128024" y="6593395"/>
            <a:ext cx="5012183" cy="0"/>
          </a:xfrm>
          <a:prstGeom prst="straightConnector1">
            <a:avLst/>
          </a:prstGeom>
          <a:noFill/>
          <a:ln w="57150" cap="flat" cmpd="sng">
            <a:solidFill>
              <a:srgbClr val="42719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" name="Google Shape;247;p10"/>
          <p:cNvSpPr/>
          <p:nvPr/>
        </p:nvSpPr>
        <p:spPr bwMode="auto">
          <a:xfrm>
            <a:off x="601045" y="2569393"/>
            <a:ext cx="11194715" cy="2548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defRPr/>
            </a:pP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tenha sido condenado por crime de natureza dolosa, do qual resulte a morte do instituidor da pensão militar;</a:t>
            </a:r>
            <a:endParaRPr/>
          </a:p>
          <a:p>
            <a:pPr marL="448193" marR="76199" lvl="0" indent="-37199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defRPr/>
            </a:pP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tenha seu vínculo matrimonial com o militar instituidor, anulado por decisão exarada após a concessão da pensão ao cônjuge.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Google Shape;248;p10"/>
          <p:cNvSpPr/>
          <p:nvPr/>
        </p:nvSpPr>
        <p:spPr bwMode="auto">
          <a:xfrm>
            <a:off x="601045" y="1914464"/>
            <a:ext cx="11194715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⮚"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 Perderá os diretos à pensão o beneficiário que: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255;p10"/>
          <p:cNvSpPr/>
          <p:nvPr/>
        </p:nvSpPr>
        <p:spPr bwMode="auto">
          <a:xfrm>
            <a:off x="133945" y="1095829"/>
            <a:ext cx="11994100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LEI FEDERAL N. 13.954/2019 E LC ESTADUAL N. 391/2021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CaixaDeTexto 3"/>
          <p:cNvSpPr txBox="1"/>
          <p:nvPr/>
        </p:nvSpPr>
        <p:spPr bwMode="auto">
          <a:xfrm>
            <a:off x="1511630" y="5324160"/>
            <a:ext cx="996697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t-BR" sz="1800" i="1"/>
              <a:t>“A morte do beneficiário que estiver no gozo da pensão, bem como a cessação do direito a esta, em qualquer dos casos previstos no artigo anterior, importará a transferência do direito aos demais beneficiários da mesma ordem, </a:t>
            </a:r>
            <a:r>
              <a:rPr lang="pt-BR" sz="1800" b="1" i="1">
                <a:solidFill>
                  <a:srgbClr val="FF0000"/>
                </a:solidFill>
              </a:rPr>
              <a:t>sem que isto implique em reversão”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oogle Shape;241;p10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103005" y="217022"/>
            <a:ext cx="817251" cy="89678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242;p10"/>
          <p:cNvSpPr txBox="1"/>
          <p:nvPr/>
        </p:nvSpPr>
        <p:spPr bwMode="auto">
          <a:xfrm>
            <a:off x="2946470" y="217022"/>
            <a:ext cx="7585656" cy="400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CORPO DE BOMBEIROS MILITAR DO ESTADO DO ACRE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6" name="Google Shape;243;p10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67158" y="548679"/>
            <a:ext cx="7327676" cy="42696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245;p10"/>
          <p:cNvSpPr/>
          <p:nvPr/>
        </p:nvSpPr>
        <p:spPr bwMode="auto">
          <a:xfrm>
            <a:off x="6831304" y="6514908"/>
            <a:ext cx="5515151" cy="319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SISTEMA DE PROTEÇÃO SOCIAL DOS MILITARES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8" name="Google Shape;246;p10"/>
          <p:cNvCxnSpPr>
            <a:cxnSpLocks/>
          </p:cNvCxnSpPr>
          <p:nvPr/>
        </p:nvCxnSpPr>
        <p:spPr bwMode="auto">
          <a:xfrm>
            <a:off x="7128024" y="6593395"/>
            <a:ext cx="5012183" cy="0"/>
          </a:xfrm>
          <a:prstGeom prst="straightConnector1">
            <a:avLst/>
          </a:prstGeom>
          <a:noFill/>
          <a:ln w="57150" cap="flat" cmpd="sng">
            <a:solidFill>
              <a:srgbClr val="42719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" name="Google Shape;247;p10"/>
          <p:cNvSpPr/>
          <p:nvPr/>
        </p:nvSpPr>
        <p:spPr bwMode="auto">
          <a:xfrm>
            <a:off x="601045" y="2569393"/>
            <a:ext cx="11194715" cy="859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defRPr/>
            </a:pP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incide contribuição sobre a totalidade da remuneração dos militares, ativos ou inativos, e de seus pensionistas;</a:t>
            </a:r>
            <a:endParaRPr/>
          </a:p>
        </p:txBody>
      </p:sp>
      <p:sp>
        <p:nvSpPr>
          <p:cNvPr id="10" name="Google Shape;248;p10"/>
          <p:cNvSpPr/>
          <p:nvPr/>
        </p:nvSpPr>
        <p:spPr bwMode="auto">
          <a:xfrm>
            <a:off x="601045" y="1914464"/>
            <a:ext cx="11194715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⮚"/>
              <a:defRPr/>
            </a:pPr>
            <a:r>
              <a:rPr lang="pt-BR" sz="2600" b="1"/>
              <a:t>Contribuição: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255;p10"/>
          <p:cNvSpPr/>
          <p:nvPr/>
        </p:nvSpPr>
        <p:spPr bwMode="auto">
          <a:xfrm>
            <a:off x="133945" y="1095829"/>
            <a:ext cx="11994100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LEI FEDERAL N. 13.954/2019 E LC ESTADUAL N. 391/2021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Google Shape;247;p10"/>
          <p:cNvSpPr/>
          <p:nvPr/>
        </p:nvSpPr>
        <p:spPr bwMode="auto">
          <a:xfrm>
            <a:off x="601045" y="3901041"/>
            <a:ext cx="11194715" cy="1341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defRPr/>
            </a:pP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receita é destinada ao custeio das pensões militares e da inatividade dos militares;</a:t>
            </a:r>
            <a:endParaRPr/>
          </a:p>
        </p:txBody>
      </p:sp>
      <p:sp>
        <p:nvSpPr>
          <p:cNvPr id="13" name="Google Shape;247;p10"/>
          <p:cNvSpPr/>
          <p:nvPr/>
        </p:nvSpPr>
        <p:spPr bwMode="auto">
          <a:xfrm>
            <a:off x="753444" y="5262481"/>
            <a:ext cx="11194715" cy="1341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defRPr/>
            </a:pP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Compete ao ente federativo a cobertura de eventuais insuficiências financeiras.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oogle Shape;241;p10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103005" y="217022"/>
            <a:ext cx="817251" cy="89678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242;p10"/>
          <p:cNvSpPr txBox="1"/>
          <p:nvPr/>
        </p:nvSpPr>
        <p:spPr bwMode="auto">
          <a:xfrm>
            <a:off x="2946470" y="217022"/>
            <a:ext cx="7585656" cy="400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CORPO DE BOMBEIROS MILITAR DO ESTADO DO ACRE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6" name="Google Shape;243;p10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67158" y="548679"/>
            <a:ext cx="7327676" cy="42696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245;p10"/>
          <p:cNvSpPr/>
          <p:nvPr/>
        </p:nvSpPr>
        <p:spPr bwMode="auto">
          <a:xfrm>
            <a:off x="6831304" y="6514908"/>
            <a:ext cx="5515151" cy="319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SISTEMA DE PROTEÇÃO SOCIAL DOS MILITARES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8" name="Google Shape;246;p10"/>
          <p:cNvCxnSpPr>
            <a:cxnSpLocks/>
          </p:cNvCxnSpPr>
          <p:nvPr/>
        </p:nvCxnSpPr>
        <p:spPr bwMode="auto">
          <a:xfrm>
            <a:off x="7128024" y="6593395"/>
            <a:ext cx="5012183" cy="0"/>
          </a:xfrm>
          <a:prstGeom prst="straightConnector1">
            <a:avLst/>
          </a:prstGeom>
          <a:noFill/>
          <a:ln w="57150" cap="flat" cmpd="sng">
            <a:solidFill>
              <a:srgbClr val="42719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" name="Google Shape;248;p10"/>
          <p:cNvSpPr/>
          <p:nvPr/>
        </p:nvSpPr>
        <p:spPr bwMode="auto">
          <a:xfrm>
            <a:off x="2728196" y="4667812"/>
            <a:ext cx="6033435" cy="60085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/>
          <a:p>
            <a:pPr marL="76200" marR="76199"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defRPr/>
            </a:pPr>
            <a:r>
              <a:rPr lang="pt-BR" sz="26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</a:rPr>
              <a:t> </a:t>
            </a:r>
            <a:r>
              <a:rPr lang="pt-BR" sz="2600" b="1">
                <a:solidFill>
                  <a:schemeClr val="bg1"/>
                </a:solidFill>
              </a:rPr>
              <a:t>MILITAR NÃO RECEBE PENSÃO</a:t>
            </a:r>
            <a:endParaRPr sz="2600" b="1" i="0" u="none" strike="noStrike" cap="none">
              <a:solidFill>
                <a:schemeClr val="bg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Google Shape;255;p10"/>
          <p:cNvSpPr/>
          <p:nvPr/>
        </p:nvSpPr>
        <p:spPr bwMode="auto">
          <a:xfrm>
            <a:off x="133945" y="1095829"/>
            <a:ext cx="11994100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LEI FEDERAL N. 13.954/2019 E LC ESTADUAL N. 391/2021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1" name="Picture 2" descr="ATENÇÃO!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3778809" y="1770788"/>
            <a:ext cx="4024071" cy="2752443"/>
          </a:xfrm>
          <a:prstGeom prst="rect">
            <a:avLst/>
          </a:prstGeom>
          <a:noFill/>
        </p:spPr>
      </p:pic>
      <p:sp>
        <p:nvSpPr>
          <p:cNvPr id="12" name="Google Shape;248;p10"/>
          <p:cNvSpPr/>
          <p:nvPr/>
        </p:nvSpPr>
        <p:spPr bwMode="auto">
          <a:xfrm>
            <a:off x="2728195" y="5953296"/>
            <a:ext cx="6033435" cy="60085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/>
          <a:p>
            <a:pPr marL="76200" marR="76199"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defRPr/>
            </a:pPr>
            <a:r>
              <a:rPr lang="pt-BR" sz="2600" b="1">
                <a:solidFill>
                  <a:schemeClr val="bg1"/>
                </a:solidFill>
              </a:rPr>
              <a:t>BENEFICIÁRIO RECEBE  PENSÃO</a:t>
            </a:r>
            <a:endParaRPr sz="2600" b="1" i="0" u="none" strike="noStrike" cap="none">
              <a:solidFill>
                <a:schemeClr val="bg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Diferente de 4"/>
          <p:cNvSpPr/>
          <p:nvPr/>
        </p:nvSpPr>
        <p:spPr bwMode="auto">
          <a:xfrm>
            <a:off x="1103005" y="2341551"/>
            <a:ext cx="2026961" cy="1529183"/>
          </a:xfrm>
          <a:prstGeom prst="mathNotEqual">
            <a:avLst>
              <a:gd name="adj1" fmla="val 23520"/>
              <a:gd name="adj2" fmla="val 6600000"/>
              <a:gd name="adj3" fmla="val 11760"/>
            </a:avLst>
          </a:prstGeom>
          <a:solidFill>
            <a:schemeClr val="tx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pt-BR">
              <a:solidFill>
                <a:schemeClr val="tx1"/>
              </a:solidFill>
            </a:endParaRPr>
          </a:p>
        </p:txBody>
      </p:sp>
      <p:sp>
        <p:nvSpPr>
          <p:cNvPr id="14" name="Google Shape;248;p10"/>
          <p:cNvSpPr/>
          <p:nvPr/>
        </p:nvSpPr>
        <p:spPr bwMode="auto">
          <a:xfrm>
            <a:off x="8564880" y="2050087"/>
            <a:ext cx="3461565" cy="225993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1"/>
            </a:solidFill>
          </a:ln>
        </p:spPr>
        <p:txBody>
          <a:bodyPr spcFirstLastPara="1" wrap="square" lIns="91400" tIns="45675" rIns="91400" bIns="45675" anchor="ctr" anchorCtr="0">
            <a:noAutofit/>
          </a:bodyPr>
          <a:lstStyle/>
          <a:p>
            <a:pPr marL="76200" marR="76199"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defRPr/>
            </a:pPr>
            <a:r>
              <a:rPr lang="pt-BR" sz="26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</a:rPr>
              <a:t> </a:t>
            </a:r>
            <a:r>
              <a:rPr lang="pt-BR" sz="2600" b="1">
                <a:solidFill>
                  <a:schemeClr val="bg1"/>
                </a:solidFill>
              </a:rPr>
              <a:t>Remuneração da Inatividade </a:t>
            </a:r>
            <a:r>
              <a:rPr lang="pt-BR" sz="2600" b="1">
                <a:solidFill>
                  <a:srgbClr val="FF0000"/>
                </a:solidFill>
              </a:rPr>
              <a:t>não tem </a:t>
            </a:r>
            <a:r>
              <a:rPr lang="pt-BR" sz="2600" b="1">
                <a:solidFill>
                  <a:schemeClr val="bg1"/>
                </a:solidFill>
              </a:rPr>
              <a:t>Natureza contribuitiva</a:t>
            </a:r>
            <a:endParaRPr sz="2600" b="1" i="0" u="none" strike="noStrike" cap="none">
              <a:solidFill>
                <a:schemeClr val="bg1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oogle Shape;95;p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103006" y="217023"/>
            <a:ext cx="817252" cy="89678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96;p2"/>
          <p:cNvSpPr txBox="1"/>
          <p:nvPr/>
        </p:nvSpPr>
        <p:spPr bwMode="auto">
          <a:xfrm>
            <a:off x="2946470" y="217023"/>
            <a:ext cx="758565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CORPO DE BOMBEIROS MILITAR DO ESTADO DO ACRE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6" name="Google Shape;97;p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67159" y="548680"/>
            <a:ext cx="7327677" cy="42696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99;p2"/>
          <p:cNvSpPr/>
          <p:nvPr/>
        </p:nvSpPr>
        <p:spPr bwMode="auto">
          <a:xfrm>
            <a:off x="259878" y="1019535"/>
            <a:ext cx="12012597" cy="608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SISTEMA DE PROTEÇÃO SOCIAL DOS MILITARES</a:t>
            </a:r>
            <a:endParaRPr sz="3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" name="Google Shape;100;p2"/>
          <p:cNvSpPr/>
          <p:nvPr/>
        </p:nvSpPr>
        <p:spPr bwMode="auto">
          <a:xfrm>
            <a:off x="246007" y="1990542"/>
            <a:ext cx="2959223" cy="1155946"/>
          </a:xfrm>
          <a:prstGeom prst="rect">
            <a:avLst/>
          </a:prstGeom>
          <a:solidFill>
            <a:srgbClr val="FFF200"/>
          </a:solidFill>
          <a:ln w="25400" cap="flat" cmpd="sng">
            <a:solidFill>
              <a:srgbClr val="FFF2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9" name="Google Shape;101;p2"/>
          <p:cNvSpPr/>
          <p:nvPr/>
        </p:nvSpPr>
        <p:spPr bwMode="auto">
          <a:xfrm>
            <a:off x="430958" y="2263454"/>
            <a:ext cx="2589320" cy="610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0" marR="0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EC nº 103/2019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Google Shape;102;p2"/>
          <p:cNvSpPr/>
          <p:nvPr/>
        </p:nvSpPr>
        <p:spPr bwMode="auto">
          <a:xfrm>
            <a:off x="4651385" y="1997366"/>
            <a:ext cx="2959222" cy="1155945"/>
          </a:xfrm>
          <a:prstGeom prst="rect">
            <a:avLst/>
          </a:prstGeom>
          <a:solidFill>
            <a:srgbClr val="FFF200"/>
          </a:solidFill>
          <a:ln w="25400" cap="flat" cmpd="sng">
            <a:solidFill>
              <a:srgbClr val="FFF2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1" name="Google Shape;103;p2"/>
          <p:cNvSpPr/>
          <p:nvPr/>
        </p:nvSpPr>
        <p:spPr bwMode="auto">
          <a:xfrm>
            <a:off x="4777317" y="2277103"/>
            <a:ext cx="2718786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0" marR="0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Art. 22 da CF/88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Google Shape;104;p2"/>
          <p:cNvSpPr/>
          <p:nvPr/>
        </p:nvSpPr>
        <p:spPr bwMode="auto">
          <a:xfrm>
            <a:off x="3371686" y="2196189"/>
            <a:ext cx="1155946" cy="7583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rgbClr val="2E75B5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3" name="Google Shape;105;p2"/>
          <p:cNvSpPr/>
          <p:nvPr/>
        </p:nvSpPr>
        <p:spPr bwMode="auto">
          <a:xfrm>
            <a:off x="4592365" y="4579860"/>
            <a:ext cx="2959222" cy="1155945"/>
          </a:xfrm>
          <a:prstGeom prst="rect">
            <a:avLst/>
          </a:prstGeom>
          <a:solidFill>
            <a:srgbClr val="FFF200"/>
          </a:solidFill>
          <a:ln w="25400" cap="flat" cmpd="sng">
            <a:solidFill>
              <a:srgbClr val="FFF2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4" name="Google Shape;106;p2"/>
          <p:cNvSpPr/>
          <p:nvPr/>
        </p:nvSpPr>
        <p:spPr bwMode="auto">
          <a:xfrm>
            <a:off x="4823554" y="4588995"/>
            <a:ext cx="2718785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0" marR="0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Lei Federal n. 13.954/2019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Google Shape;107;p2"/>
          <p:cNvSpPr/>
          <p:nvPr/>
        </p:nvSpPr>
        <p:spPr bwMode="auto">
          <a:xfrm rot="5399977">
            <a:off x="5507875" y="3490848"/>
            <a:ext cx="1155945" cy="758299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rgbClr val="2E75B5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6" name="Google Shape;108;p2"/>
          <p:cNvSpPr/>
          <p:nvPr/>
        </p:nvSpPr>
        <p:spPr bwMode="auto">
          <a:xfrm>
            <a:off x="8938724" y="4487384"/>
            <a:ext cx="2959222" cy="1155945"/>
          </a:xfrm>
          <a:prstGeom prst="rect">
            <a:avLst/>
          </a:prstGeom>
          <a:solidFill>
            <a:srgbClr val="FFF200"/>
          </a:solidFill>
          <a:ln w="25400" cap="flat" cmpd="sng">
            <a:solidFill>
              <a:srgbClr val="FFF2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7" name="Google Shape;109;p2"/>
          <p:cNvSpPr/>
          <p:nvPr/>
        </p:nvSpPr>
        <p:spPr bwMode="auto">
          <a:xfrm>
            <a:off x="9077438" y="4635234"/>
            <a:ext cx="2718785" cy="83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Decreto-Lei nº 667/1969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Google Shape;110;p2"/>
          <p:cNvSpPr/>
          <p:nvPr/>
        </p:nvSpPr>
        <p:spPr bwMode="auto">
          <a:xfrm>
            <a:off x="7653312" y="4704595"/>
            <a:ext cx="1155945" cy="758299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rgbClr val="2E75B5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9" name="Google Shape;111;p2"/>
          <p:cNvSpPr/>
          <p:nvPr/>
        </p:nvSpPr>
        <p:spPr bwMode="auto">
          <a:xfrm rot="10799989">
            <a:off x="3325448" y="4707015"/>
            <a:ext cx="1155945" cy="758299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rgbClr val="2E75B5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20" name="Google Shape;112;p2"/>
          <p:cNvSpPr/>
          <p:nvPr/>
        </p:nvSpPr>
        <p:spPr bwMode="auto">
          <a:xfrm>
            <a:off x="246005" y="4579860"/>
            <a:ext cx="2959222" cy="1155945"/>
          </a:xfrm>
          <a:prstGeom prst="rect">
            <a:avLst/>
          </a:prstGeom>
          <a:solidFill>
            <a:srgbClr val="FFF200"/>
          </a:solidFill>
          <a:ln w="25400" cap="flat" cmpd="sng">
            <a:solidFill>
              <a:srgbClr val="FFF2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21" name="Google Shape;113;p2"/>
          <p:cNvSpPr/>
          <p:nvPr/>
        </p:nvSpPr>
        <p:spPr bwMode="auto">
          <a:xfrm>
            <a:off x="366224" y="4887232"/>
            <a:ext cx="2718785" cy="83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LCE n. 391/2021</a:t>
            </a:r>
            <a:endParaRPr/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Google Shape;114;p2"/>
          <p:cNvSpPr/>
          <p:nvPr/>
        </p:nvSpPr>
        <p:spPr bwMode="auto">
          <a:xfrm>
            <a:off x="5383032" y="5816722"/>
            <a:ext cx="1405630" cy="813786"/>
          </a:xfrm>
          <a:prstGeom prst="ellipse">
            <a:avLst/>
          </a:prstGeom>
          <a:solidFill>
            <a:srgbClr val="FF0000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23" name="Google Shape;116;p2"/>
          <p:cNvSpPr/>
          <p:nvPr/>
        </p:nvSpPr>
        <p:spPr bwMode="auto">
          <a:xfrm>
            <a:off x="1007852" y="5816722"/>
            <a:ext cx="1516601" cy="850776"/>
          </a:xfrm>
          <a:prstGeom prst="ellipse">
            <a:avLst/>
          </a:prstGeom>
          <a:solidFill>
            <a:srgbClr val="0054F0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24" name="Google Shape;117;p2"/>
          <p:cNvSpPr/>
          <p:nvPr/>
        </p:nvSpPr>
        <p:spPr bwMode="auto">
          <a:xfrm>
            <a:off x="5315987" y="5851399"/>
            <a:ext cx="1632197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pt-BR"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rPr>
              <a:t>Norma Geral</a:t>
            </a:r>
            <a:endParaRPr sz="2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118;p2"/>
          <p:cNvSpPr/>
          <p:nvPr/>
        </p:nvSpPr>
        <p:spPr bwMode="auto">
          <a:xfrm>
            <a:off x="950054" y="5851399"/>
            <a:ext cx="1632196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pt-BR"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rPr>
              <a:t>Norma Específica</a:t>
            </a:r>
            <a:endParaRPr sz="2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" name="Google Shape;116;p2"/>
          <p:cNvSpPr/>
          <p:nvPr/>
        </p:nvSpPr>
        <p:spPr bwMode="auto">
          <a:xfrm>
            <a:off x="3183512" y="3808627"/>
            <a:ext cx="1516601" cy="850776"/>
          </a:xfrm>
          <a:prstGeom prst="ellipse">
            <a:avLst/>
          </a:prstGeom>
          <a:solidFill>
            <a:srgbClr val="00B050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27" name="Google Shape;118;p2"/>
          <p:cNvSpPr/>
          <p:nvPr/>
        </p:nvSpPr>
        <p:spPr bwMode="auto">
          <a:xfrm>
            <a:off x="3135873" y="3942440"/>
            <a:ext cx="1632196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pt-BR"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rPr>
              <a:t>Arts. 24-D</a:t>
            </a:r>
            <a:endParaRPr/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pt-BR" sz="2000" b="1">
                <a:solidFill>
                  <a:schemeClr val="lt1"/>
                </a:solidFill>
              </a:rPr>
              <a:t>24-E</a:t>
            </a:r>
            <a:endParaRPr sz="2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oogle Shape;241;p10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103005" y="217022"/>
            <a:ext cx="817251" cy="89678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242;p10"/>
          <p:cNvSpPr txBox="1"/>
          <p:nvPr/>
        </p:nvSpPr>
        <p:spPr bwMode="auto">
          <a:xfrm>
            <a:off x="2946470" y="217022"/>
            <a:ext cx="7585656" cy="400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CORPO DE BOMBEIROS MILITAR DO ESTADO DO ACRE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6" name="Google Shape;243;p10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67158" y="548679"/>
            <a:ext cx="7327676" cy="42696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245;p10"/>
          <p:cNvSpPr/>
          <p:nvPr/>
        </p:nvSpPr>
        <p:spPr bwMode="auto">
          <a:xfrm>
            <a:off x="6831304" y="6514908"/>
            <a:ext cx="5515151" cy="319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SISTEMA DE PROTEÇÃO SOCIAL DOS MILITARES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8" name="Google Shape;246;p10"/>
          <p:cNvCxnSpPr>
            <a:cxnSpLocks/>
          </p:cNvCxnSpPr>
          <p:nvPr/>
        </p:nvCxnSpPr>
        <p:spPr bwMode="auto">
          <a:xfrm>
            <a:off x="7128024" y="6593395"/>
            <a:ext cx="5012183" cy="0"/>
          </a:xfrm>
          <a:prstGeom prst="straightConnector1">
            <a:avLst/>
          </a:prstGeom>
          <a:noFill/>
          <a:ln w="57150" cap="flat" cmpd="sng">
            <a:solidFill>
              <a:srgbClr val="42719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" name="Google Shape;247;p10"/>
          <p:cNvSpPr/>
          <p:nvPr/>
        </p:nvSpPr>
        <p:spPr bwMode="auto">
          <a:xfrm>
            <a:off x="601045" y="2569393"/>
            <a:ext cx="11194715" cy="859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defRPr/>
            </a:pP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Alíquota, a mesma aplicada às Forças Armadas;</a:t>
            </a:r>
            <a:endParaRPr/>
          </a:p>
        </p:txBody>
      </p:sp>
      <p:sp>
        <p:nvSpPr>
          <p:cNvPr id="10" name="Google Shape;248;p10"/>
          <p:cNvSpPr/>
          <p:nvPr/>
        </p:nvSpPr>
        <p:spPr bwMode="auto">
          <a:xfrm>
            <a:off x="601045" y="1914464"/>
            <a:ext cx="11194715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⮚"/>
              <a:defRPr/>
            </a:pPr>
            <a:r>
              <a:rPr lang="pt-BR" sz="2600" b="1"/>
              <a:t>Contribuição: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255;p10"/>
          <p:cNvSpPr/>
          <p:nvPr/>
        </p:nvSpPr>
        <p:spPr bwMode="auto">
          <a:xfrm>
            <a:off x="133945" y="1095829"/>
            <a:ext cx="11994100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LEI FEDERAL N. 13.954/2019 E LC ESTADUAL N. 391/2021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Google Shape;247;p10"/>
          <p:cNvSpPr/>
          <p:nvPr/>
        </p:nvSpPr>
        <p:spPr bwMode="auto">
          <a:xfrm>
            <a:off x="2718602" y="3485972"/>
            <a:ext cx="6754795" cy="70133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200" marR="76199"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defRPr/>
            </a:pP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9,5%, a partir de 1º de janeiro de 2020</a:t>
            </a:r>
            <a:endParaRPr/>
          </a:p>
        </p:txBody>
      </p:sp>
      <p:sp>
        <p:nvSpPr>
          <p:cNvPr id="13" name="Google Shape;247;p10"/>
          <p:cNvSpPr/>
          <p:nvPr/>
        </p:nvSpPr>
        <p:spPr bwMode="auto">
          <a:xfrm>
            <a:off x="630613" y="5262481"/>
            <a:ext cx="11194715" cy="1341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defRPr/>
            </a:pP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Alteração 1º de janeiro de 2025, nos termos e limites definidos em lei federal.</a:t>
            </a:r>
            <a:endParaRPr/>
          </a:p>
        </p:txBody>
      </p:sp>
      <p:sp>
        <p:nvSpPr>
          <p:cNvPr id="14" name="Google Shape;247;p10"/>
          <p:cNvSpPr/>
          <p:nvPr/>
        </p:nvSpPr>
        <p:spPr bwMode="auto">
          <a:xfrm>
            <a:off x="2749082" y="4380052"/>
            <a:ext cx="6754795" cy="70133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200" marR="76199"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defRPr/>
            </a:pP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10,5%, a partir de 1º de janeiro de 2021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oogle Shape;241;p10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103005" y="217022"/>
            <a:ext cx="817251" cy="89678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242;p10"/>
          <p:cNvSpPr txBox="1"/>
          <p:nvPr/>
        </p:nvSpPr>
        <p:spPr bwMode="auto">
          <a:xfrm>
            <a:off x="2946470" y="217022"/>
            <a:ext cx="7585656" cy="400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CORPO DE BOMBEIROS MILITAR DO ESTADO DO ACRE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6" name="Google Shape;243;p10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67158" y="548679"/>
            <a:ext cx="7327676" cy="42696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245;p10"/>
          <p:cNvSpPr/>
          <p:nvPr/>
        </p:nvSpPr>
        <p:spPr bwMode="auto">
          <a:xfrm>
            <a:off x="6831304" y="6514908"/>
            <a:ext cx="5515151" cy="319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SISTEMA DE PROTEÇÃO SOCIAL DOS MILITARES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8" name="Google Shape;246;p10"/>
          <p:cNvCxnSpPr>
            <a:cxnSpLocks/>
          </p:cNvCxnSpPr>
          <p:nvPr/>
        </p:nvCxnSpPr>
        <p:spPr bwMode="auto">
          <a:xfrm>
            <a:off x="7128024" y="6593395"/>
            <a:ext cx="5012183" cy="0"/>
          </a:xfrm>
          <a:prstGeom prst="straightConnector1">
            <a:avLst/>
          </a:prstGeom>
          <a:noFill/>
          <a:ln w="57150" cap="flat" cmpd="sng">
            <a:solidFill>
              <a:srgbClr val="42719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" name="Google Shape;248;p10"/>
          <p:cNvSpPr/>
          <p:nvPr/>
        </p:nvSpPr>
        <p:spPr bwMode="auto">
          <a:xfrm>
            <a:off x="553155" y="3993866"/>
            <a:ext cx="11155680" cy="242386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/>
          <a:p>
            <a:pPr marL="76200" marR="76199"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defRPr/>
            </a:pPr>
            <a:r>
              <a:rPr lang="pt-BR" sz="28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</a:rPr>
              <a:t> </a:t>
            </a:r>
            <a:r>
              <a:rPr lang="pt-BR" sz="2800" b="1">
                <a:solidFill>
                  <a:schemeClr val="bg1"/>
                </a:solidFill>
              </a:rPr>
              <a:t>Não se aplica ao Sistema de Proteção Social dos Militares a legislação dos regimes próprios de previdência social dos servidores públicos</a:t>
            </a:r>
            <a:endParaRPr sz="2800" b="1" i="0" u="none" strike="noStrike" cap="none">
              <a:solidFill>
                <a:schemeClr val="bg1"/>
              </a:solidFill>
            </a:endParaRPr>
          </a:p>
        </p:txBody>
      </p:sp>
      <p:sp>
        <p:nvSpPr>
          <p:cNvPr id="10" name="Google Shape;255;p10"/>
          <p:cNvSpPr/>
          <p:nvPr/>
        </p:nvSpPr>
        <p:spPr bwMode="auto">
          <a:xfrm>
            <a:off x="133945" y="1095829"/>
            <a:ext cx="11994100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LEI FEDERAL N. 13.954/2019 E LC ESTADUAL N. 391/2021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1" name="Imagem 8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984502" y="1854452"/>
            <a:ext cx="2292986" cy="19772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oogle Shape;241;p10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103005" y="217022"/>
            <a:ext cx="817251" cy="89678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242;p10"/>
          <p:cNvSpPr txBox="1"/>
          <p:nvPr/>
        </p:nvSpPr>
        <p:spPr bwMode="auto">
          <a:xfrm>
            <a:off x="2946470" y="217022"/>
            <a:ext cx="7585656" cy="400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CORPO DE BOMBEIROS MILITAR DO ESTADO DO ACRE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6" name="Google Shape;243;p10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67158" y="548679"/>
            <a:ext cx="7327676" cy="42696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245;p10"/>
          <p:cNvSpPr/>
          <p:nvPr/>
        </p:nvSpPr>
        <p:spPr bwMode="auto">
          <a:xfrm>
            <a:off x="6831304" y="6514908"/>
            <a:ext cx="5515151" cy="319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SISTEMA DE PROTEÇÃO SOCIAL DOS MILITARES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8" name="Google Shape;246;p10"/>
          <p:cNvCxnSpPr>
            <a:cxnSpLocks/>
          </p:cNvCxnSpPr>
          <p:nvPr/>
        </p:nvCxnSpPr>
        <p:spPr bwMode="auto">
          <a:xfrm>
            <a:off x="7128024" y="6593395"/>
            <a:ext cx="5012183" cy="0"/>
          </a:xfrm>
          <a:prstGeom prst="straightConnector1">
            <a:avLst/>
          </a:prstGeom>
          <a:noFill/>
          <a:ln w="57150" cap="flat" cmpd="sng">
            <a:solidFill>
              <a:srgbClr val="42719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" name="Google Shape;255;p10"/>
          <p:cNvSpPr/>
          <p:nvPr/>
        </p:nvSpPr>
        <p:spPr bwMode="auto">
          <a:xfrm>
            <a:off x="133945" y="1095829"/>
            <a:ext cx="11994100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LEI FEDERAL N. 13.954/2019 E LC ESTADUAL N. 391/2021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Google Shape;247;p10"/>
          <p:cNvSpPr/>
          <p:nvPr/>
        </p:nvSpPr>
        <p:spPr bwMode="auto">
          <a:xfrm>
            <a:off x="2328386" y="2825572"/>
            <a:ext cx="7605218" cy="156354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/>
          <a:p>
            <a:pPr marL="76200" marR="76199"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defRPr/>
            </a:pPr>
            <a:r>
              <a:rPr lang="pt-BR" sz="4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DIREITO ADQUIRIDO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oogle Shape;241;p10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103005" y="217022"/>
            <a:ext cx="817251" cy="89678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242;p10"/>
          <p:cNvSpPr txBox="1"/>
          <p:nvPr/>
        </p:nvSpPr>
        <p:spPr bwMode="auto">
          <a:xfrm>
            <a:off x="2946470" y="217022"/>
            <a:ext cx="7585656" cy="400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CORPO DE BOMBEIROS MILITAR DO ESTADO DO ACRE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6" name="Google Shape;243;p10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67158" y="548679"/>
            <a:ext cx="7327676" cy="42696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245;p10"/>
          <p:cNvSpPr/>
          <p:nvPr/>
        </p:nvSpPr>
        <p:spPr bwMode="auto">
          <a:xfrm>
            <a:off x="6831304" y="6514908"/>
            <a:ext cx="5515151" cy="319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SISTEMA DE PROTEÇÃO SOCIAL DOS MILITARES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8" name="Google Shape;246;p10"/>
          <p:cNvCxnSpPr>
            <a:cxnSpLocks/>
          </p:cNvCxnSpPr>
          <p:nvPr/>
        </p:nvCxnSpPr>
        <p:spPr bwMode="auto">
          <a:xfrm>
            <a:off x="7128024" y="6593395"/>
            <a:ext cx="5012183" cy="0"/>
          </a:xfrm>
          <a:prstGeom prst="straightConnector1">
            <a:avLst/>
          </a:prstGeom>
          <a:noFill/>
          <a:ln w="57150" cap="flat" cmpd="sng">
            <a:solidFill>
              <a:srgbClr val="42719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" name="Google Shape;248;p10"/>
          <p:cNvSpPr/>
          <p:nvPr/>
        </p:nvSpPr>
        <p:spPr bwMode="auto">
          <a:xfrm>
            <a:off x="601045" y="1914464"/>
            <a:ext cx="11194715" cy="1514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⮚"/>
              <a:defRPr/>
            </a:pPr>
            <a:r>
              <a:rPr lang="pt-BR" sz="2600" b="1"/>
              <a:t>É assegurado o direito adquirido na concessão de inatividade remunerada e de pensão militar aos seus beneficiários: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Google Shape;255;p10"/>
          <p:cNvSpPr/>
          <p:nvPr/>
        </p:nvSpPr>
        <p:spPr bwMode="auto">
          <a:xfrm>
            <a:off x="133945" y="1095829"/>
            <a:ext cx="11994100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LEI FEDERAL N. 13.954/2019 E LC ESTADUAL N. 391/2021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247;p10"/>
          <p:cNvSpPr/>
          <p:nvPr/>
        </p:nvSpPr>
        <p:spPr bwMode="auto">
          <a:xfrm>
            <a:off x="834725" y="3258757"/>
            <a:ext cx="7323755" cy="844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buSzPts val="1800"/>
              <a:buFont typeface="Arial"/>
              <a:buChar char="–"/>
              <a:defRPr/>
            </a:pPr>
            <a:r>
              <a:rPr lang="pt-BR" sz="2600"/>
              <a:t>Requisitos até 31 de dezembro de 2019;</a:t>
            </a:r>
            <a:endParaRPr lang="pt-BR"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Google Shape;247;p10"/>
          <p:cNvSpPr/>
          <p:nvPr/>
        </p:nvSpPr>
        <p:spPr bwMode="auto">
          <a:xfrm>
            <a:off x="834725" y="4009590"/>
            <a:ext cx="11194715" cy="1926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buSzPts val="1800"/>
              <a:buFont typeface="Arial"/>
              <a:buChar char="–"/>
              <a:defRPr/>
            </a:pPr>
            <a:r>
              <a:rPr lang="pt-BR" sz="2600"/>
              <a:t>Ato do Poder Executivo do ente federativo, poderá autorizar, em relação aos militares a concessão dos direitos adquiridos para até 31 de dezembro de 2021;</a:t>
            </a:r>
            <a:endParaRPr lang="pt-BR"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247;p10"/>
          <p:cNvSpPr/>
          <p:nvPr/>
        </p:nvSpPr>
        <p:spPr bwMode="auto">
          <a:xfrm>
            <a:off x="834725" y="5851546"/>
            <a:ext cx="10254270" cy="844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buSzPts val="1800"/>
              <a:buFont typeface="Arial"/>
              <a:buChar char="–"/>
              <a:defRPr/>
            </a:pPr>
            <a:r>
              <a:rPr lang="pt-BR" sz="2600"/>
              <a:t>Decreto Estadual Nº 4.905, de 26 de dezembro de 2019.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oogle Shape;241;p10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103005" y="217022"/>
            <a:ext cx="817251" cy="89678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242;p10"/>
          <p:cNvSpPr txBox="1"/>
          <p:nvPr/>
        </p:nvSpPr>
        <p:spPr bwMode="auto">
          <a:xfrm>
            <a:off x="2946470" y="217022"/>
            <a:ext cx="7585656" cy="400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CORPO DE BOMBEIROS MILITAR DO ESTADO DO ACRE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6" name="Google Shape;243;p10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67158" y="548679"/>
            <a:ext cx="7327676" cy="42696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245;p10"/>
          <p:cNvSpPr/>
          <p:nvPr/>
        </p:nvSpPr>
        <p:spPr bwMode="auto">
          <a:xfrm>
            <a:off x="6831304" y="6514908"/>
            <a:ext cx="5515151" cy="319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SISTEMA DE PROTEÇÃO SOCIAL DOS MILITARES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8" name="Google Shape;246;p10"/>
          <p:cNvCxnSpPr>
            <a:cxnSpLocks/>
          </p:cNvCxnSpPr>
          <p:nvPr/>
        </p:nvCxnSpPr>
        <p:spPr bwMode="auto">
          <a:xfrm>
            <a:off x="7128024" y="6593395"/>
            <a:ext cx="5012183" cy="0"/>
          </a:xfrm>
          <a:prstGeom prst="straightConnector1">
            <a:avLst/>
          </a:prstGeom>
          <a:noFill/>
          <a:ln w="57150" cap="flat" cmpd="sng">
            <a:solidFill>
              <a:srgbClr val="42719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" name="Google Shape;255;p10"/>
          <p:cNvSpPr/>
          <p:nvPr/>
        </p:nvSpPr>
        <p:spPr bwMode="auto">
          <a:xfrm>
            <a:off x="133945" y="1095829"/>
            <a:ext cx="11994100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LEI FEDERAL N. 13.954/2019 E LC ESTADUAL N. 391/2021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Google Shape;247;p10"/>
          <p:cNvSpPr/>
          <p:nvPr/>
        </p:nvSpPr>
        <p:spPr bwMode="auto">
          <a:xfrm>
            <a:off x="2328386" y="2825572"/>
            <a:ext cx="7605218" cy="156354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/>
          <a:p>
            <a:pPr marL="76200" marR="76199"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defRPr/>
            </a:pPr>
            <a:r>
              <a:rPr lang="pt-BR" sz="4400" b="1"/>
              <a:t>REGRA DE TRANSIÇÃO</a:t>
            </a:r>
            <a:endParaRPr lang="pt-BR" sz="4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oogle Shape;241;p10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103005" y="217022"/>
            <a:ext cx="817251" cy="89678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242;p10"/>
          <p:cNvSpPr txBox="1"/>
          <p:nvPr/>
        </p:nvSpPr>
        <p:spPr bwMode="auto">
          <a:xfrm>
            <a:off x="2946470" y="217022"/>
            <a:ext cx="7585656" cy="400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CORPO DE BOMBEIROS MILITAR DO ESTADO DO ACRE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6" name="Google Shape;243;p10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67158" y="548679"/>
            <a:ext cx="7327676" cy="42696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245;p10"/>
          <p:cNvSpPr/>
          <p:nvPr/>
        </p:nvSpPr>
        <p:spPr bwMode="auto">
          <a:xfrm>
            <a:off x="6831304" y="6514908"/>
            <a:ext cx="5515151" cy="319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SISTEMA DE PROTEÇÃO SOCIAL DOS MILITARES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8" name="Google Shape;246;p10"/>
          <p:cNvCxnSpPr>
            <a:cxnSpLocks/>
          </p:cNvCxnSpPr>
          <p:nvPr/>
        </p:nvCxnSpPr>
        <p:spPr bwMode="auto">
          <a:xfrm>
            <a:off x="7128024" y="6593395"/>
            <a:ext cx="5012183" cy="0"/>
          </a:xfrm>
          <a:prstGeom prst="straightConnector1">
            <a:avLst/>
          </a:prstGeom>
          <a:noFill/>
          <a:ln w="57150" cap="flat" cmpd="sng">
            <a:solidFill>
              <a:srgbClr val="42719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" name="Google Shape;248;p10"/>
          <p:cNvSpPr/>
          <p:nvPr/>
        </p:nvSpPr>
        <p:spPr bwMode="auto">
          <a:xfrm>
            <a:off x="601045" y="1914464"/>
            <a:ext cx="11194715" cy="765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⮚"/>
              <a:defRPr/>
            </a:pPr>
            <a:r>
              <a:rPr lang="pt-BR" sz="2600" b="1"/>
              <a:t>Os militares devem cumprir a partir de 1</a:t>
            </a:r>
            <a:r>
              <a:rPr lang="pt-BR" sz="2600" b="1" baseline="30000"/>
              <a:t>o</a:t>
            </a:r>
            <a:r>
              <a:rPr lang="pt-BR" sz="2600" b="1"/>
              <a:t> de janeiro de 2022: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Google Shape;255;p10"/>
          <p:cNvSpPr/>
          <p:nvPr/>
        </p:nvSpPr>
        <p:spPr bwMode="auto">
          <a:xfrm>
            <a:off x="133945" y="1095829"/>
            <a:ext cx="11994100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LEI FEDERAL N. 13.954/2019 E LC ESTADUAL N. 391/2021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248;p10"/>
          <p:cNvSpPr/>
          <p:nvPr/>
        </p:nvSpPr>
        <p:spPr bwMode="auto">
          <a:xfrm>
            <a:off x="1920257" y="2621151"/>
            <a:ext cx="8260064" cy="76579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200" marR="76199" lvl="0" algn="ctr">
              <a:lnSpc>
                <a:spcPct val="150000"/>
              </a:lnSpc>
              <a:buSzPts val="1800"/>
              <a:defRPr/>
            </a:pPr>
            <a:r>
              <a:rPr lang="pt-BR" sz="2600"/>
              <a:t>se o tempo mínimo de serviço for de trinta anos</a:t>
            </a:r>
            <a:endParaRPr/>
          </a:p>
        </p:txBody>
      </p:sp>
      <p:sp>
        <p:nvSpPr>
          <p:cNvPr id="12" name="CaixaDeTexto 12"/>
          <p:cNvSpPr txBox="1"/>
          <p:nvPr/>
        </p:nvSpPr>
        <p:spPr bwMode="auto">
          <a:xfrm>
            <a:off x="2726160" y="3733592"/>
            <a:ext cx="6363261" cy="646331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3600"/>
              <a:t>30 anos + [17%x(30-Tempo)]</a:t>
            </a:r>
            <a:endParaRPr/>
          </a:p>
        </p:txBody>
      </p:sp>
      <p:sp>
        <p:nvSpPr>
          <p:cNvPr id="13" name="CaixaDeTexto 13"/>
          <p:cNvSpPr txBox="1"/>
          <p:nvPr/>
        </p:nvSpPr>
        <p:spPr bwMode="auto">
          <a:xfrm>
            <a:off x="3150216" y="5133210"/>
            <a:ext cx="5515151" cy="1200329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3600"/>
              <a:t>25 anos Atividade de Natureza Militar</a:t>
            </a:r>
            <a:endParaRPr/>
          </a:p>
        </p:txBody>
      </p:sp>
      <p:sp>
        <p:nvSpPr>
          <p:cNvPr id="14" name="Cruz 14"/>
          <p:cNvSpPr/>
          <p:nvPr/>
        </p:nvSpPr>
        <p:spPr bwMode="auto">
          <a:xfrm>
            <a:off x="5605496" y="4456612"/>
            <a:ext cx="552423" cy="523220"/>
          </a:xfrm>
          <a:prstGeom prst="plus">
            <a:avLst>
              <a:gd name="adj" fmla="val 25000"/>
            </a:avLst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oogle Shape;241;p10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103005" y="217022"/>
            <a:ext cx="817251" cy="89678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242;p10"/>
          <p:cNvSpPr txBox="1"/>
          <p:nvPr/>
        </p:nvSpPr>
        <p:spPr bwMode="auto">
          <a:xfrm>
            <a:off x="2946470" y="217022"/>
            <a:ext cx="7585656" cy="400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CORPO DE BOMBEIROS MILITAR DO ESTADO DO ACRE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6" name="Google Shape;243;p10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67158" y="548679"/>
            <a:ext cx="7327676" cy="42696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245;p10"/>
          <p:cNvSpPr/>
          <p:nvPr/>
        </p:nvSpPr>
        <p:spPr bwMode="auto">
          <a:xfrm>
            <a:off x="6831304" y="6514908"/>
            <a:ext cx="5515151" cy="319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SISTEMA DE PROTEÇÃO SOCIAL DOS MILITARES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8" name="Google Shape;246;p10"/>
          <p:cNvCxnSpPr>
            <a:cxnSpLocks/>
          </p:cNvCxnSpPr>
          <p:nvPr/>
        </p:nvCxnSpPr>
        <p:spPr bwMode="auto">
          <a:xfrm>
            <a:off x="7128024" y="6593395"/>
            <a:ext cx="5012183" cy="0"/>
          </a:xfrm>
          <a:prstGeom prst="straightConnector1">
            <a:avLst/>
          </a:prstGeom>
          <a:noFill/>
          <a:ln w="57150" cap="flat" cmpd="sng">
            <a:solidFill>
              <a:srgbClr val="42719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" name="Google Shape;248;p10"/>
          <p:cNvSpPr/>
          <p:nvPr/>
        </p:nvSpPr>
        <p:spPr bwMode="auto">
          <a:xfrm>
            <a:off x="601045" y="1558864"/>
            <a:ext cx="11194715" cy="765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⮚"/>
              <a:defRPr/>
            </a:pPr>
            <a:r>
              <a:rPr lang="pt-BR" sz="2600" b="1"/>
              <a:t>Ingresso em 1</a:t>
            </a:r>
            <a:r>
              <a:rPr lang="pt-BR" sz="2600" b="1" baseline="30000"/>
              <a:t>o</a:t>
            </a:r>
            <a:r>
              <a:rPr lang="pt-BR" sz="2600" b="1"/>
              <a:t> de janeiro de 2013: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Google Shape;255;p10"/>
          <p:cNvSpPr/>
          <p:nvPr/>
        </p:nvSpPr>
        <p:spPr bwMode="auto">
          <a:xfrm>
            <a:off x="146107" y="1005270"/>
            <a:ext cx="11994100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LEI FEDERAL N. 13.954/2019 E LC ESTADUAL N. 391/2021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248;p10"/>
          <p:cNvSpPr/>
          <p:nvPr/>
        </p:nvSpPr>
        <p:spPr bwMode="auto">
          <a:xfrm>
            <a:off x="1920257" y="2265551"/>
            <a:ext cx="8260064" cy="76579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200" marR="76199" lvl="0" algn="ctr">
              <a:lnSpc>
                <a:spcPct val="150000"/>
              </a:lnSpc>
              <a:buSzPts val="1800"/>
              <a:defRPr/>
            </a:pPr>
            <a:r>
              <a:rPr lang="pt-BR" sz="2600"/>
              <a:t>se o tempo mínimo de serviço for de trinta anos</a:t>
            </a:r>
            <a:endParaRPr/>
          </a:p>
        </p:txBody>
      </p:sp>
      <p:sp>
        <p:nvSpPr>
          <p:cNvPr id="12" name="CaixaDeTexto 12"/>
          <p:cNvSpPr txBox="1"/>
          <p:nvPr/>
        </p:nvSpPr>
        <p:spPr bwMode="auto">
          <a:xfrm>
            <a:off x="2726160" y="3377992"/>
            <a:ext cx="6363261" cy="461665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2400"/>
              <a:t>30 anos + [17%x(30-9)]</a:t>
            </a:r>
            <a:endParaRPr/>
          </a:p>
        </p:txBody>
      </p:sp>
      <p:sp>
        <p:nvSpPr>
          <p:cNvPr id="13" name="CaixaDeTexto 2"/>
          <p:cNvSpPr txBox="1"/>
          <p:nvPr/>
        </p:nvSpPr>
        <p:spPr bwMode="auto">
          <a:xfrm>
            <a:off x="2726160" y="4150013"/>
            <a:ext cx="6363261" cy="461665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2400"/>
              <a:t>30 anos + [17%x(21)]</a:t>
            </a:r>
            <a:endParaRPr/>
          </a:p>
        </p:txBody>
      </p:sp>
      <p:sp>
        <p:nvSpPr>
          <p:cNvPr id="14" name="CaixaDeTexto 4"/>
          <p:cNvSpPr txBox="1"/>
          <p:nvPr/>
        </p:nvSpPr>
        <p:spPr bwMode="auto">
          <a:xfrm>
            <a:off x="2731489" y="4922034"/>
            <a:ext cx="6363261" cy="461665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2400"/>
              <a:t>30 anos + [3,57]</a:t>
            </a:r>
            <a:endParaRPr/>
          </a:p>
        </p:txBody>
      </p:sp>
      <p:sp>
        <p:nvSpPr>
          <p:cNvPr id="15" name="CaixaDeTexto 5"/>
          <p:cNvSpPr txBox="1"/>
          <p:nvPr/>
        </p:nvSpPr>
        <p:spPr bwMode="auto">
          <a:xfrm>
            <a:off x="2732544" y="5699142"/>
            <a:ext cx="6363261" cy="461665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2400"/>
              <a:t>33,57 anos = 33 anos e 7 meses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oogle Shape;241;p10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103005" y="217022"/>
            <a:ext cx="817251" cy="89678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242;p10"/>
          <p:cNvSpPr txBox="1"/>
          <p:nvPr/>
        </p:nvSpPr>
        <p:spPr bwMode="auto">
          <a:xfrm>
            <a:off x="2946470" y="217022"/>
            <a:ext cx="7585656" cy="400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CORPO DE BOMBEIROS MILITAR DO ESTADO DO ACRE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6" name="Google Shape;243;p10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67158" y="548679"/>
            <a:ext cx="7327676" cy="42696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245;p10"/>
          <p:cNvSpPr/>
          <p:nvPr/>
        </p:nvSpPr>
        <p:spPr bwMode="auto">
          <a:xfrm>
            <a:off x="6831304" y="6514908"/>
            <a:ext cx="5515151" cy="319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SISTEMA DE PROTEÇÃO SOCIAL DOS MILITARES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8" name="Google Shape;246;p10"/>
          <p:cNvCxnSpPr>
            <a:cxnSpLocks/>
          </p:cNvCxnSpPr>
          <p:nvPr/>
        </p:nvCxnSpPr>
        <p:spPr bwMode="auto">
          <a:xfrm>
            <a:off x="7128024" y="6593395"/>
            <a:ext cx="5012183" cy="0"/>
          </a:xfrm>
          <a:prstGeom prst="straightConnector1">
            <a:avLst/>
          </a:prstGeom>
          <a:noFill/>
          <a:ln w="57150" cap="flat" cmpd="sng">
            <a:solidFill>
              <a:srgbClr val="42719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" name="Google Shape;248;p10"/>
          <p:cNvSpPr/>
          <p:nvPr/>
        </p:nvSpPr>
        <p:spPr bwMode="auto">
          <a:xfrm>
            <a:off x="601045" y="1914464"/>
            <a:ext cx="11194715" cy="765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⮚"/>
              <a:defRPr/>
            </a:pPr>
            <a:r>
              <a:rPr lang="pt-BR" sz="2600" b="1"/>
              <a:t>Os militares devem cumprir a partir de 1</a:t>
            </a:r>
            <a:r>
              <a:rPr lang="pt-BR" sz="2600" b="1" baseline="30000"/>
              <a:t>o</a:t>
            </a:r>
            <a:r>
              <a:rPr lang="pt-BR" sz="2600" b="1"/>
              <a:t> de janeiro de 2022: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Google Shape;255;p10"/>
          <p:cNvSpPr/>
          <p:nvPr/>
        </p:nvSpPr>
        <p:spPr bwMode="auto">
          <a:xfrm>
            <a:off x="133945" y="1095829"/>
            <a:ext cx="11994100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LEI FEDERAL N. 13.954/2019 E LC ESTADUAL N. 391/2021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CaixaDeTexto 12"/>
          <p:cNvSpPr txBox="1"/>
          <p:nvPr/>
        </p:nvSpPr>
        <p:spPr bwMode="auto">
          <a:xfrm>
            <a:off x="381040" y="3510608"/>
            <a:ext cx="11634723" cy="461665"/>
          </a:xfrm>
          <a:prstGeom prst="rect">
            <a:avLst/>
          </a:prstGeom>
          <a:solidFill>
            <a:srgbClr val="F959DE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2400"/>
              <a:t>25 anos + [17%x(25-Tempo)] + 4 meses para cada ano faltante – Limitado a 5 anos</a:t>
            </a:r>
            <a:endParaRPr/>
          </a:p>
        </p:txBody>
      </p:sp>
      <p:sp>
        <p:nvSpPr>
          <p:cNvPr id="12" name="CaixaDeTexto 13"/>
          <p:cNvSpPr txBox="1"/>
          <p:nvPr/>
        </p:nvSpPr>
        <p:spPr bwMode="auto">
          <a:xfrm>
            <a:off x="3062212" y="5108992"/>
            <a:ext cx="5515151" cy="1200329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3600"/>
              <a:t>25 anos Atividade de Natureza Militar</a:t>
            </a:r>
            <a:endParaRPr/>
          </a:p>
        </p:txBody>
      </p:sp>
      <p:sp>
        <p:nvSpPr>
          <p:cNvPr id="13" name="Cruz 14"/>
          <p:cNvSpPr/>
          <p:nvPr/>
        </p:nvSpPr>
        <p:spPr bwMode="auto">
          <a:xfrm>
            <a:off x="5385931" y="4271169"/>
            <a:ext cx="552423" cy="523220"/>
          </a:xfrm>
          <a:prstGeom prst="plus">
            <a:avLst>
              <a:gd name="adj" fmla="val 25000"/>
            </a:avLst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4" name="Google Shape;248;p10"/>
          <p:cNvSpPr/>
          <p:nvPr/>
        </p:nvSpPr>
        <p:spPr bwMode="auto">
          <a:xfrm>
            <a:off x="1295646" y="2568151"/>
            <a:ext cx="9670698" cy="76579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200" marR="76199" lvl="0" algn="ctr">
              <a:lnSpc>
                <a:spcPct val="150000"/>
              </a:lnSpc>
              <a:buSzPts val="1800"/>
              <a:defRPr/>
            </a:pPr>
            <a:r>
              <a:rPr lang="pt-BR" sz="2600"/>
              <a:t>se o tempo mínimo de serviço for de 25 anos – duplo pedágio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oogle Shape;241;p10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103005" y="217022"/>
            <a:ext cx="817251" cy="89678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242;p10"/>
          <p:cNvSpPr txBox="1"/>
          <p:nvPr/>
        </p:nvSpPr>
        <p:spPr bwMode="auto">
          <a:xfrm>
            <a:off x="2946470" y="217022"/>
            <a:ext cx="7585656" cy="400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CORPO DE BOMBEIROS MILITAR DO ESTADO DO ACRE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6" name="Google Shape;243;p10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67158" y="548679"/>
            <a:ext cx="7327676" cy="42696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245;p10"/>
          <p:cNvSpPr/>
          <p:nvPr/>
        </p:nvSpPr>
        <p:spPr bwMode="auto">
          <a:xfrm>
            <a:off x="6831304" y="6514908"/>
            <a:ext cx="5515151" cy="319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SISTEMA DE PROTEÇÃO SOCIAL DOS MILITARES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8" name="Google Shape;246;p10"/>
          <p:cNvCxnSpPr>
            <a:cxnSpLocks/>
          </p:cNvCxnSpPr>
          <p:nvPr/>
        </p:nvCxnSpPr>
        <p:spPr bwMode="auto">
          <a:xfrm>
            <a:off x="7128024" y="6593395"/>
            <a:ext cx="5012183" cy="0"/>
          </a:xfrm>
          <a:prstGeom prst="straightConnector1">
            <a:avLst/>
          </a:prstGeom>
          <a:noFill/>
          <a:ln w="57150" cap="flat" cmpd="sng">
            <a:solidFill>
              <a:srgbClr val="42719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" name="Google Shape;248;p10"/>
          <p:cNvSpPr/>
          <p:nvPr/>
        </p:nvSpPr>
        <p:spPr bwMode="auto">
          <a:xfrm>
            <a:off x="601045" y="1558864"/>
            <a:ext cx="11194715" cy="765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⮚"/>
              <a:defRPr/>
            </a:pPr>
            <a:r>
              <a:rPr lang="pt-BR" sz="2600" b="1"/>
              <a:t>Ingresso em 1</a:t>
            </a:r>
            <a:r>
              <a:rPr lang="pt-BR" sz="2600" b="1" baseline="30000"/>
              <a:t>o</a:t>
            </a:r>
            <a:r>
              <a:rPr lang="pt-BR" sz="2600" b="1"/>
              <a:t> de janeiro de 2007: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Google Shape;255;p10"/>
          <p:cNvSpPr/>
          <p:nvPr/>
        </p:nvSpPr>
        <p:spPr bwMode="auto">
          <a:xfrm>
            <a:off x="146107" y="1005270"/>
            <a:ext cx="11994100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LEI FEDERAL N. 13.954/2019 E LC ESTADUAL N. 391/2021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248;p10"/>
          <p:cNvSpPr/>
          <p:nvPr/>
        </p:nvSpPr>
        <p:spPr bwMode="auto">
          <a:xfrm>
            <a:off x="1078825" y="2271105"/>
            <a:ext cx="9670698" cy="76579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200" marR="76199" lvl="0" algn="ctr">
              <a:lnSpc>
                <a:spcPct val="150000"/>
              </a:lnSpc>
              <a:buSzPts val="1800"/>
              <a:defRPr/>
            </a:pPr>
            <a:r>
              <a:rPr lang="pt-BR" sz="2600"/>
              <a:t>se o tempo mínimo de serviço for de 25 anos – duplo pedágio</a:t>
            </a:r>
            <a:endParaRPr/>
          </a:p>
        </p:txBody>
      </p:sp>
      <p:sp>
        <p:nvSpPr>
          <p:cNvPr id="12" name="CaixaDeTexto 12"/>
          <p:cNvSpPr txBox="1"/>
          <p:nvPr/>
        </p:nvSpPr>
        <p:spPr bwMode="auto">
          <a:xfrm>
            <a:off x="2726160" y="3377992"/>
            <a:ext cx="6363261" cy="461665"/>
          </a:xfrm>
          <a:prstGeom prst="rect">
            <a:avLst/>
          </a:prstGeom>
          <a:solidFill>
            <a:srgbClr val="F959DE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2400"/>
              <a:t>25 anos + [17%x(25-15)]</a:t>
            </a:r>
            <a:endParaRPr/>
          </a:p>
        </p:txBody>
      </p:sp>
      <p:sp>
        <p:nvSpPr>
          <p:cNvPr id="13" name="CaixaDeTexto 2"/>
          <p:cNvSpPr txBox="1"/>
          <p:nvPr/>
        </p:nvSpPr>
        <p:spPr bwMode="auto">
          <a:xfrm>
            <a:off x="2726160" y="4150013"/>
            <a:ext cx="6363261" cy="461665"/>
          </a:xfrm>
          <a:prstGeom prst="rect">
            <a:avLst/>
          </a:prstGeom>
          <a:solidFill>
            <a:srgbClr val="F959DE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2400"/>
              <a:t>25 anos + [17%x(10)]</a:t>
            </a:r>
            <a:endParaRPr/>
          </a:p>
        </p:txBody>
      </p:sp>
      <p:sp>
        <p:nvSpPr>
          <p:cNvPr id="14" name="CaixaDeTexto 4"/>
          <p:cNvSpPr txBox="1"/>
          <p:nvPr/>
        </p:nvSpPr>
        <p:spPr bwMode="auto">
          <a:xfrm>
            <a:off x="2731489" y="4922034"/>
            <a:ext cx="6363261" cy="461665"/>
          </a:xfrm>
          <a:prstGeom prst="rect">
            <a:avLst/>
          </a:prstGeom>
          <a:solidFill>
            <a:srgbClr val="F959DE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2400"/>
              <a:t>25 anos + [1,7]</a:t>
            </a:r>
            <a:endParaRPr/>
          </a:p>
        </p:txBody>
      </p:sp>
      <p:sp>
        <p:nvSpPr>
          <p:cNvPr id="15" name="CaixaDeTexto 5"/>
          <p:cNvSpPr txBox="1"/>
          <p:nvPr/>
        </p:nvSpPr>
        <p:spPr bwMode="auto">
          <a:xfrm>
            <a:off x="2732544" y="5699142"/>
            <a:ext cx="6363261" cy="461665"/>
          </a:xfrm>
          <a:prstGeom prst="rect">
            <a:avLst/>
          </a:prstGeom>
          <a:solidFill>
            <a:srgbClr val="F959DE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2400"/>
              <a:t>26,7 anos = 26 anos e 9 meses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oogle Shape;241;p10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103005" y="217022"/>
            <a:ext cx="817251" cy="89678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242;p10"/>
          <p:cNvSpPr txBox="1"/>
          <p:nvPr/>
        </p:nvSpPr>
        <p:spPr bwMode="auto">
          <a:xfrm>
            <a:off x="2946470" y="217022"/>
            <a:ext cx="7585656" cy="400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CORPO DE BOMBEIROS MILITAR DO ESTADO DO ACRE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6" name="Google Shape;243;p10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67158" y="548679"/>
            <a:ext cx="7327676" cy="42696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245;p10"/>
          <p:cNvSpPr/>
          <p:nvPr/>
        </p:nvSpPr>
        <p:spPr bwMode="auto">
          <a:xfrm>
            <a:off x="6831304" y="6514908"/>
            <a:ext cx="5515151" cy="319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SISTEMA DE PROTEÇÃO SOCIAL DOS MILITARES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8" name="Google Shape;246;p10"/>
          <p:cNvCxnSpPr>
            <a:cxnSpLocks/>
          </p:cNvCxnSpPr>
          <p:nvPr/>
        </p:nvCxnSpPr>
        <p:spPr bwMode="auto">
          <a:xfrm>
            <a:off x="7128024" y="6593395"/>
            <a:ext cx="5012183" cy="0"/>
          </a:xfrm>
          <a:prstGeom prst="straightConnector1">
            <a:avLst/>
          </a:prstGeom>
          <a:noFill/>
          <a:ln w="57150" cap="flat" cmpd="sng">
            <a:solidFill>
              <a:srgbClr val="42719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" name="Google Shape;248;p10"/>
          <p:cNvSpPr/>
          <p:nvPr/>
        </p:nvSpPr>
        <p:spPr bwMode="auto">
          <a:xfrm>
            <a:off x="601045" y="1558864"/>
            <a:ext cx="11194715" cy="765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⮚"/>
              <a:defRPr/>
            </a:pPr>
            <a:r>
              <a:rPr lang="pt-BR" sz="2600" b="1"/>
              <a:t>Ingresso em 1</a:t>
            </a:r>
            <a:r>
              <a:rPr lang="pt-BR" sz="2600" b="1" baseline="30000"/>
              <a:t>o</a:t>
            </a:r>
            <a:r>
              <a:rPr lang="pt-BR" sz="2600" b="1"/>
              <a:t> de janeiro de 2007: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Google Shape;255;p10"/>
          <p:cNvSpPr/>
          <p:nvPr/>
        </p:nvSpPr>
        <p:spPr bwMode="auto">
          <a:xfrm>
            <a:off x="146107" y="1005270"/>
            <a:ext cx="11994100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LEI FEDERAL N. 13.954/2019 E LC ESTADUAL N. 391/2021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CaixaDeTexto 12"/>
          <p:cNvSpPr txBox="1"/>
          <p:nvPr/>
        </p:nvSpPr>
        <p:spPr bwMode="auto">
          <a:xfrm>
            <a:off x="2726160" y="3377992"/>
            <a:ext cx="6363261" cy="461665"/>
          </a:xfrm>
          <a:prstGeom prst="rect">
            <a:avLst/>
          </a:prstGeom>
          <a:solidFill>
            <a:srgbClr val="F959DE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2400"/>
              <a:t>25 anos + [4x(25-15)]</a:t>
            </a:r>
            <a:endParaRPr/>
          </a:p>
        </p:txBody>
      </p:sp>
      <p:sp>
        <p:nvSpPr>
          <p:cNvPr id="12" name="CaixaDeTexto 2"/>
          <p:cNvSpPr txBox="1"/>
          <p:nvPr/>
        </p:nvSpPr>
        <p:spPr bwMode="auto">
          <a:xfrm>
            <a:off x="2726160" y="4150013"/>
            <a:ext cx="6363261" cy="461665"/>
          </a:xfrm>
          <a:prstGeom prst="rect">
            <a:avLst/>
          </a:prstGeom>
          <a:solidFill>
            <a:srgbClr val="F959DE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2400"/>
              <a:t>25 anos + [4x10]</a:t>
            </a:r>
            <a:endParaRPr/>
          </a:p>
        </p:txBody>
      </p:sp>
      <p:sp>
        <p:nvSpPr>
          <p:cNvPr id="13" name="CaixaDeTexto 4"/>
          <p:cNvSpPr txBox="1"/>
          <p:nvPr/>
        </p:nvSpPr>
        <p:spPr bwMode="auto">
          <a:xfrm>
            <a:off x="2731489" y="4922034"/>
            <a:ext cx="6363261" cy="461665"/>
          </a:xfrm>
          <a:prstGeom prst="rect">
            <a:avLst/>
          </a:prstGeom>
          <a:solidFill>
            <a:srgbClr val="F959DE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2400"/>
              <a:t>25 anos + [40 meses]</a:t>
            </a:r>
            <a:endParaRPr/>
          </a:p>
        </p:txBody>
      </p:sp>
      <p:sp>
        <p:nvSpPr>
          <p:cNvPr id="14" name="CaixaDeTexto 5"/>
          <p:cNvSpPr txBox="1"/>
          <p:nvPr/>
        </p:nvSpPr>
        <p:spPr bwMode="auto">
          <a:xfrm>
            <a:off x="2732544" y="5699142"/>
            <a:ext cx="6363261" cy="461665"/>
          </a:xfrm>
          <a:prstGeom prst="rect">
            <a:avLst/>
          </a:prstGeom>
          <a:solidFill>
            <a:srgbClr val="F959DE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2400" dirty="0"/>
              <a:t>28,33 anos = </a:t>
            </a:r>
            <a:r>
              <a:rPr lang="pt-BR" sz="2400" b="1" dirty="0">
                <a:solidFill>
                  <a:srgbClr val="C00000"/>
                </a:solidFill>
              </a:rPr>
              <a:t>28 anos e 4 meses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15" name="Google Shape;248;p10"/>
          <p:cNvSpPr/>
          <p:nvPr/>
        </p:nvSpPr>
        <p:spPr bwMode="auto">
          <a:xfrm>
            <a:off x="852025" y="2317223"/>
            <a:ext cx="10487950" cy="76579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200" marR="76199" lvl="0" algn="ctr">
              <a:lnSpc>
                <a:spcPct val="150000"/>
              </a:lnSpc>
              <a:buSzPts val="1800"/>
              <a:defRPr/>
            </a:pPr>
            <a:r>
              <a:rPr lang="pt-BR" sz="2600"/>
              <a:t>se o tempo mínimo de serviço for de 25 anos – LCE n. 391/2021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oogle Shape;123;p3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103005" y="217022"/>
            <a:ext cx="817251" cy="89678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24;p3"/>
          <p:cNvSpPr txBox="1"/>
          <p:nvPr/>
        </p:nvSpPr>
        <p:spPr bwMode="auto">
          <a:xfrm>
            <a:off x="2946470" y="217022"/>
            <a:ext cx="7585656" cy="400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CORPO DE BOMBEIROS MILITAR DO ESTADO DO ACRE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6" name="Google Shape;125;p3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67158" y="548679"/>
            <a:ext cx="7327676" cy="42696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27;p3"/>
          <p:cNvSpPr/>
          <p:nvPr/>
        </p:nvSpPr>
        <p:spPr bwMode="auto">
          <a:xfrm>
            <a:off x="6831304" y="6514908"/>
            <a:ext cx="5515151" cy="319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SISTEMA DE PROTEÇÃO SOCIAL DOS MILITARES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8" name="Google Shape;128;p3"/>
          <p:cNvCxnSpPr>
            <a:cxnSpLocks/>
          </p:cNvCxnSpPr>
          <p:nvPr/>
        </p:nvCxnSpPr>
        <p:spPr bwMode="auto">
          <a:xfrm>
            <a:off x="7128024" y="6560034"/>
            <a:ext cx="5012183" cy="0"/>
          </a:xfrm>
          <a:prstGeom prst="straightConnector1">
            <a:avLst/>
          </a:prstGeom>
          <a:noFill/>
          <a:ln w="57150" cap="flat" cmpd="sng">
            <a:solidFill>
              <a:srgbClr val="42719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" name="Google Shape;129;p3"/>
          <p:cNvSpPr/>
          <p:nvPr/>
        </p:nvSpPr>
        <p:spPr bwMode="auto">
          <a:xfrm>
            <a:off x="609424" y="2423081"/>
            <a:ext cx="10479571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buSzPts val="1800"/>
              <a:buFont typeface="Noto Sans Symbols"/>
              <a:buChar char="⮚"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Competência Privativa da União, CF/88, art. 22</a:t>
            </a:r>
            <a:r>
              <a:rPr lang="pt-BR" sz="2600" b="1"/>
              <a:t>:</a:t>
            </a:r>
            <a:endParaRPr/>
          </a:p>
          <a:p>
            <a:pPr marL="448193" marR="76199" lvl="0" indent="-371993" algn="just">
              <a:lnSpc>
                <a:spcPct val="150000"/>
              </a:lnSpc>
              <a:buSzPts val="1800"/>
              <a:buFont typeface="Noto Sans Symbols"/>
              <a:buChar char="⮚"/>
              <a:defRPr/>
            </a:pP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Google Shape;130;p3"/>
          <p:cNvSpPr/>
          <p:nvPr/>
        </p:nvSpPr>
        <p:spPr bwMode="auto">
          <a:xfrm>
            <a:off x="609423" y="4228489"/>
            <a:ext cx="7494775" cy="5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⮚"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Decreto-Lei n. 667, de 2 de julho de 1969: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131;p3"/>
          <p:cNvSpPr/>
          <p:nvPr/>
        </p:nvSpPr>
        <p:spPr bwMode="auto">
          <a:xfrm>
            <a:off x="133944" y="4677688"/>
            <a:ext cx="7494775" cy="5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4" marR="76199" lvl="0" indent="-371994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defRPr/>
            </a:pP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 modificação da redação do art. 24;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Google Shape;132;p3"/>
          <p:cNvSpPr/>
          <p:nvPr/>
        </p:nvSpPr>
        <p:spPr bwMode="auto">
          <a:xfrm>
            <a:off x="609424" y="1854035"/>
            <a:ext cx="10796933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⮚"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EC n. 103, de 12 de novembro de 2019;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133;p3"/>
          <p:cNvSpPr txBox="1"/>
          <p:nvPr/>
        </p:nvSpPr>
        <p:spPr bwMode="auto">
          <a:xfrm>
            <a:off x="870218" y="5349587"/>
            <a:ext cx="11153460" cy="1273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pt-BR" sz="1800" b="0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Art. 24. Os direitos, os deveres, a remuneração, as prerrogativas e outras situações especiais dos militares dos Estados, do Distrito Federal e dos Territórios são estabelecidos em leis específicas dos entes federativos, nos termos do § 1º do art. 42, combinado com o inciso X do § 3º do art. 142 da Constituição Federal.” (NR)</a:t>
            </a:r>
            <a:endParaRPr sz="1800" b="0" i="1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Google Shape;134;p3"/>
          <p:cNvSpPr/>
          <p:nvPr/>
        </p:nvSpPr>
        <p:spPr bwMode="auto">
          <a:xfrm>
            <a:off x="133945" y="1095829"/>
            <a:ext cx="11994100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LEI FEDERAL N. 13.954/2019 E LC ESTADUAL N. 391/2021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Google Shape;135;p3"/>
          <p:cNvSpPr/>
          <p:nvPr/>
        </p:nvSpPr>
        <p:spPr bwMode="auto">
          <a:xfrm>
            <a:off x="609423" y="3632528"/>
            <a:ext cx="7494775" cy="5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8" lvl="0" indent="-37199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⮚"/>
              <a:defRPr/>
            </a:pPr>
            <a:r>
              <a:rPr lang="pt-BR" sz="2600" b="1"/>
              <a:t>Lei Federal 13.954/2019;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Retângulo 2"/>
          <p:cNvSpPr/>
          <p:nvPr/>
        </p:nvSpPr>
        <p:spPr bwMode="auto">
          <a:xfrm>
            <a:off x="1103004" y="3059668"/>
            <a:ext cx="109206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1800" i="1"/>
              <a:t>“Normas gerais de organização, efetivos, material bélico, garantias, convocação, mobilização, inatividades e pensões.”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oogle Shape;241;p10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103005" y="217022"/>
            <a:ext cx="817251" cy="89678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242;p10"/>
          <p:cNvSpPr txBox="1"/>
          <p:nvPr/>
        </p:nvSpPr>
        <p:spPr bwMode="auto">
          <a:xfrm>
            <a:off x="2946470" y="217022"/>
            <a:ext cx="7585656" cy="400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CORPO DE BOMBEIROS MILITAR DO ESTADO DO ACRE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6" name="Google Shape;243;p10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67158" y="548679"/>
            <a:ext cx="7327676" cy="42696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245;p10"/>
          <p:cNvSpPr/>
          <p:nvPr/>
        </p:nvSpPr>
        <p:spPr bwMode="auto">
          <a:xfrm>
            <a:off x="6831304" y="6514908"/>
            <a:ext cx="5515151" cy="319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SISTEMA DE PROTEÇÃO SOCIAL DOS MILITARES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8" name="Google Shape;246;p10"/>
          <p:cNvCxnSpPr>
            <a:cxnSpLocks/>
          </p:cNvCxnSpPr>
          <p:nvPr/>
        </p:nvCxnSpPr>
        <p:spPr bwMode="auto">
          <a:xfrm>
            <a:off x="7128024" y="6593395"/>
            <a:ext cx="5012183" cy="0"/>
          </a:xfrm>
          <a:prstGeom prst="straightConnector1">
            <a:avLst/>
          </a:prstGeom>
          <a:noFill/>
          <a:ln w="57150" cap="flat" cmpd="sng">
            <a:solidFill>
              <a:srgbClr val="42719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" name="Google Shape;255;p10"/>
          <p:cNvSpPr/>
          <p:nvPr/>
        </p:nvSpPr>
        <p:spPr bwMode="auto">
          <a:xfrm>
            <a:off x="133945" y="1095829"/>
            <a:ext cx="11994100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LEI FEDERAL N. 13.954/2019 E LC ESTADUAL N. 391/2021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Google Shape;247;p10"/>
          <p:cNvSpPr/>
          <p:nvPr/>
        </p:nvSpPr>
        <p:spPr bwMode="auto">
          <a:xfrm>
            <a:off x="2328386" y="2825572"/>
            <a:ext cx="7605218" cy="156354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/>
          <a:p>
            <a:pPr marL="76200" marR="76199"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defRPr/>
            </a:pPr>
            <a:r>
              <a:rPr lang="pt-BR" sz="4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PROMOÇÃO REQUERIDA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oogle Shape;241;p10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103005" y="217022"/>
            <a:ext cx="817251" cy="89678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242;p10"/>
          <p:cNvSpPr txBox="1"/>
          <p:nvPr/>
        </p:nvSpPr>
        <p:spPr bwMode="auto">
          <a:xfrm>
            <a:off x="2946470" y="217022"/>
            <a:ext cx="7585656" cy="400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CORPO DE BOMBEIROS MILITAR DO ESTADO DO ACRE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6" name="Google Shape;243;p10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67158" y="548679"/>
            <a:ext cx="7327676" cy="42696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245;p10"/>
          <p:cNvSpPr/>
          <p:nvPr/>
        </p:nvSpPr>
        <p:spPr bwMode="auto">
          <a:xfrm>
            <a:off x="6831304" y="6514908"/>
            <a:ext cx="5515151" cy="319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SISTEMA DE PROTEÇÃO SOCIAL DOS MILITARES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8" name="Google Shape;246;p10"/>
          <p:cNvCxnSpPr>
            <a:cxnSpLocks/>
          </p:cNvCxnSpPr>
          <p:nvPr/>
        </p:nvCxnSpPr>
        <p:spPr bwMode="auto">
          <a:xfrm>
            <a:off x="7128024" y="6593395"/>
            <a:ext cx="5012183" cy="0"/>
          </a:xfrm>
          <a:prstGeom prst="straightConnector1">
            <a:avLst/>
          </a:prstGeom>
          <a:noFill/>
          <a:ln w="57150" cap="flat" cmpd="sng">
            <a:solidFill>
              <a:srgbClr val="42719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" name="Google Shape;248;p10"/>
          <p:cNvSpPr/>
          <p:nvPr/>
        </p:nvSpPr>
        <p:spPr bwMode="auto">
          <a:xfrm>
            <a:off x="601045" y="1914464"/>
            <a:ext cx="11194715" cy="1514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⮚"/>
              <a:defRPr/>
            </a:pPr>
            <a:r>
              <a:rPr lang="pt-BR" sz="2600" b="1"/>
              <a:t>Promoção Requerida: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Google Shape;255;p10"/>
          <p:cNvSpPr/>
          <p:nvPr/>
        </p:nvSpPr>
        <p:spPr bwMode="auto">
          <a:xfrm>
            <a:off x="133945" y="1095829"/>
            <a:ext cx="11994100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LEI FEDERAL N. 13.954/2019 E LC ESTADUAL N. 391/2021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247;p10"/>
          <p:cNvSpPr/>
          <p:nvPr/>
        </p:nvSpPr>
        <p:spPr bwMode="auto">
          <a:xfrm>
            <a:off x="789004" y="2624244"/>
            <a:ext cx="10961035" cy="1500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buSzPts val="1800"/>
              <a:buFont typeface="Arial"/>
              <a:buChar char="–"/>
              <a:defRPr/>
            </a:pPr>
            <a:r>
              <a:rPr lang="pt-BR" sz="2600"/>
              <a:t>contribuir sobre a diferença da remuneração do posto ou graduação acima do que possuir por, no mínimo, trinta e seis meses;</a:t>
            </a:r>
            <a:endParaRPr/>
          </a:p>
        </p:txBody>
      </p:sp>
      <p:sp>
        <p:nvSpPr>
          <p:cNvPr id="12" name="Google Shape;247;p10"/>
          <p:cNvSpPr/>
          <p:nvPr/>
        </p:nvSpPr>
        <p:spPr bwMode="auto">
          <a:xfrm>
            <a:off x="789003" y="4027931"/>
            <a:ext cx="10961035" cy="1500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buSzPts val="1800"/>
              <a:buFont typeface="Arial"/>
              <a:buChar char="–"/>
              <a:defRPr/>
            </a:pPr>
            <a:r>
              <a:rPr lang="pt-BR" sz="2600"/>
              <a:t>O militar estadual que tiver promovido via requerimento será transferido, simultaneamente, para a reserva remunerada ex officio;</a:t>
            </a:r>
            <a:endParaRPr lang="pt-BR"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oogle Shape;241;p10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103005" y="217022"/>
            <a:ext cx="817251" cy="89678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242;p10"/>
          <p:cNvSpPr txBox="1"/>
          <p:nvPr/>
        </p:nvSpPr>
        <p:spPr bwMode="auto">
          <a:xfrm>
            <a:off x="2946470" y="217022"/>
            <a:ext cx="7585656" cy="400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CORPO DE BOMBEIROS MILITAR DO ESTADO DO ACRE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6" name="Google Shape;243;p10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67158" y="548679"/>
            <a:ext cx="7327676" cy="42696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245;p10"/>
          <p:cNvSpPr/>
          <p:nvPr/>
        </p:nvSpPr>
        <p:spPr bwMode="auto">
          <a:xfrm>
            <a:off x="6831304" y="6514908"/>
            <a:ext cx="5515151" cy="319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SISTEMA DE PROTEÇÃO SOCIAL DOS MILITARES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8" name="Google Shape;246;p10"/>
          <p:cNvCxnSpPr>
            <a:cxnSpLocks/>
          </p:cNvCxnSpPr>
          <p:nvPr/>
        </p:nvCxnSpPr>
        <p:spPr bwMode="auto">
          <a:xfrm>
            <a:off x="7128024" y="6593395"/>
            <a:ext cx="5012183" cy="0"/>
          </a:xfrm>
          <a:prstGeom prst="straightConnector1">
            <a:avLst/>
          </a:prstGeom>
          <a:noFill/>
          <a:ln w="57150" cap="flat" cmpd="sng">
            <a:solidFill>
              <a:srgbClr val="42719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" name="Google Shape;248;p10"/>
          <p:cNvSpPr/>
          <p:nvPr/>
        </p:nvSpPr>
        <p:spPr bwMode="auto">
          <a:xfrm>
            <a:off x="601045" y="1914464"/>
            <a:ext cx="11194715" cy="1514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⮚"/>
              <a:defRPr/>
            </a:pPr>
            <a:r>
              <a:rPr lang="pt-BR" sz="2600" b="1"/>
              <a:t>Promoção Requerida: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Google Shape;255;p10"/>
          <p:cNvSpPr/>
          <p:nvPr/>
        </p:nvSpPr>
        <p:spPr bwMode="auto">
          <a:xfrm>
            <a:off x="133945" y="1095829"/>
            <a:ext cx="11994100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LEI FEDERAL N. 13.954/2019 E LC ESTADUAL N. 391/2021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247;p10"/>
          <p:cNvSpPr/>
          <p:nvPr/>
        </p:nvSpPr>
        <p:spPr bwMode="auto">
          <a:xfrm>
            <a:off x="789004" y="2390564"/>
            <a:ext cx="10961035" cy="1500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buSzPts val="1800"/>
              <a:buFont typeface="Arial"/>
              <a:buChar char="–"/>
              <a:defRPr/>
            </a:pPr>
            <a:r>
              <a:rPr lang="pt-BR" sz="2600"/>
              <a:t>a promoção requerida não depende dos mesmos requisitos da promoção regular;</a:t>
            </a:r>
            <a:endParaRPr/>
          </a:p>
        </p:txBody>
      </p:sp>
      <p:sp>
        <p:nvSpPr>
          <p:cNvPr id="12" name="Google Shape;247;p10"/>
          <p:cNvSpPr/>
          <p:nvPr/>
        </p:nvSpPr>
        <p:spPr bwMode="auto">
          <a:xfrm>
            <a:off x="789003" y="3662170"/>
            <a:ext cx="10961035" cy="1500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buSzPts val="1800"/>
              <a:buFont typeface="Arial"/>
              <a:buChar char="–"/>
              <a:defRPr/>
            </a:pPr>
            <a:r>
              <a:rPr lang="pt-BR" sz="2600"/>
              <a:t>o militar ocupante do posto de Coronel, fará jus a um acréscimo correspondente a 10% da sua remuneração (contribuir 36 meses);</a:t>
            </a:r>
            <a:endParaRPr lang="pt-BR"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247;p10"/>
          <p:cNvSpPr/>
          <p:nvPr/>
        </p:nvSpPr>
        <p:spPr bwMode="auto">
          <a:xfrm>
            <a:off x="789003" y="5155691"/>
            <a:ext cx="11194715" cy="1500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buSzPts val="1800"/>
              <a:buFont typeface="Arial"/>
              <a:buChar char="–"/>
              <a:defRPr/>
            </a:pPr>
            <a:r>
              <a:rPr lang="pt-BR" sz="2600"/>
              <a:t>o Tenente Coronel promovido via requerimento ao posto de Coronel não poderá ser Comandante-Geral ou subcomandante-Geral.</a:t>
            </a:r>
            <a:endParaRPr lang="pt-BR"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oogle Shape;241;p10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103005" y="217022"/>
            <a:ext cx="817251" cy="89678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242;p10"/>
          <p:cNvSpPr txBox="1"/>
          <p:nvPr/>
        </p:nvSpPr>
        <p:spPr bwMode="auto">
          <a:xfrm>
            <a:off x="2946470" y="217022"/>
            <a:ext cx="7585656" cy="400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CORPO DE BOMBEIROS MILITAR DO ESTADO DO ACRE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6" name="Google Shape;243;p10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67158" y="548679"/>
            <a:ext cx="7327676" cy="42696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245;p10"/>
          <p:cNvSpPr/>
          <p:nvPr/>
        </p:nvSpPr>
        <p:spPr bwMode="auto">
          <a:xfrm>
            <a:off x="6831304" y="6514908"/>
            <a:ext cx="5515151" cy="319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SISTEMA DE PROTEÇÃO SOCIAL DOS MILITARES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8" name="Google Shape;246;p10"/>
          <p:cNvCxnSpPr>
            <a:cxnSpLocks/>
          </p:cNvCxnSpPr>
          <p:nvPr/>
        </p:nvCxnSpPr>
        <p:spPr bwMode="auto">
          <a:xfrm>
            <a:off x="7128024" y="6593395"/>
            <a:ext cx="5012183" cy="0"/>
          </a:xfrm>
          <a:prstGeom prst="straightConnector1">
            <a:avLst/>
          </a:prstGeom>
          <a:noFill/>
          <a:ln w="57150" cap="flat" cmpd="sng">
            <a:solidFill>
              <a:srgbClr val="42719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" name="Google Shape;248;p10"/>
          <p:cNvSpPr/>
          <p:nvPr/>
        </p:nvSpPr>
        <p:spPr bwMode="auto">
          <a:xfrm>
            <a:off x="540085" y="1914464"/>
            <a:ext cx="11194715" cy="1514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⮚"/>
              <a:defRPr/>
            </a:pPr>
            <a:r>
              <a:rPr lang="pt-BR" sz="2600" b="1"/>
              <a:t>Promoção Requerida: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Google Shape;255;p10"/>
          <p:cNvSpPr/>
          <p:nvPr/>
        </p:nvSpPr>
        <p:spPr bwMode="auto">
          <a:xfrm>
            <a:off x="133945" y="1095829"/>
            <a:ext cx="11994100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LEI FEDERAL N. 13.954/2019 E LC ESTADUAL N. 391/2021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247;p10"/>
          <p:cNvSpPr/>
          <p:nvPr/>
        </p:nvSpPr>
        <p:spPr bwMode="auto">
          <a:xfrm>
            <a:off x="626444" y="2512484"/>
            <a:ext cx="10961035" cy="1500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buSzPts val="1800"/>
              <a:buFont typeface="Arial"/>
              <a:buChar char="–"/>
              <a:defRPr/>
            </a:pPr>
            <a:r>
              <a:rPr lang="pt-BR" sz="2600"/>
              <a:t>a promoção requerida se aplica aos militares que mudaram de quadro em razão de concurso público;</a:t>
            </a:r>
            <a:endParaRPr/>
          </a:p>
        </p:txBody>
      </p:sp>
      <p:sp>
        <p:nvSpPr>
          <p:cNvPr id="12" name="Google Shape;247;p10"/>
          <p:cNvSpPr/>
          <p:nvPr/>
        </p:nvSpPr>
        <p:spPr bwMode="auto">
          <a:xfrm>
            <a:off x="626443" y="3784091"/>
            <a:ext cx="10961035" cy="1500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buSzPts val="1800"/>
              <a:buFont typeface="Arial"/>
              <a:buChar char="–"/>
              <a:defRPr/>
            </a:pPr>
            <a:r>
              <a:rPr lang="pt-BR" sz="2600"/>
              <a:t>faz jus à promoção requerida, o militar reformado por invalidez decorrente do exercício da função ou em razão dela;</a:t>
            </a:r>
            <a:endParaRPr lang="pt-BR"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247;p10"/>
          <p:cNvSpPr/>
          <p:nvPr/>
        </p:nvSpPr>
        <p:spPr bwMode="auto">
          <a:xfrm>
            <a:off x="626443" y="5104891"/>
            <a:ext cx="11557452" cy="1500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buSzPts val="1800"/>
              <a:buFont typeface="Arial"/>
              <a:buChar char="–"/>
              <a:defRPr/>
            </a:pPr>
            <a:r>
              <a:rPr lang="pt-BR" sz="2600"/>
              <a:t>o militar inativo que receba a remuneração do posto ou graduação acima, tem o direito de ser apostilado no respectivo posto ou graduação.</a:t>
            </a:r>
            <a:endParaRPr lang="pt-BR"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oogle Shape;241;p10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103005" y="217022"/>
            <a:ext cx="817251" cy="89678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242;p10"/>
          <p:cNvSpPr txBox="1"/>
          <p:nvPr/>
        </p:nvSpPr>
        <p:spPr bwMode="auto">
          <a:xfrm>
            <a:off x="2946470" y="217022"/>
            <a:ext cx="7585656" cy="400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CORPO DE BOMBEIROS MILITAR DO ESTADO DO ACRE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6" name="Google Shape;243;p10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67158" y="548679"/>
            <a:ext cx="7327676" cy="42696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245;p10"/>
          <p:cNvSpPr/>
          <p:nvPr/>
        </p:nvSpPr>
        <p:spPr bwMode="auto">
          <a:xfrm>
            <a:off x="6831304" y="6514908"/>
            <a:ext cx="5515151" cy="319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SISTEMA DE PROTEÇÃO SOCIAL DOS MILITARES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8" name="Google Shape;246;p10"/>
          <p:cNvCxnSpPr>
            <a:cxnSpLocks/>
          </p:cNvCxnSpPr>
          <p:nvPr/>
        </p:nvCxnSpPr>
        <p:spPr bwMode="auto">
          <a:xfrm>
            <a:off x="7128024" y="6593395"/>
            <a:ext cx="5012183" cy="0"/>
          </a:xfrm>
          <a:prstGeom prst="straightConnector1">
            <a:avLst/>
          </a:prstGeom>
          <a:noFill/>
          <a:ln w="57150" cap="flat" cmpd="sng">
            <a:solidFill>
              <a:srgbClr val="42719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" name="Google Shape;255;p10"/>
          <p:cNvSpPr/>
          <p:nvPr/>
        </p:nvSpPr>
        <p:spPr bwMode="auto">
          <a:xfrm>
            <a:off x="133945" y="1095829"/>
            <a:ext cx="11994100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LEI FEDERAL N. 13.954/2019 E LC ESTADUAL N. 391/2021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Google Shape;247;p10"/>
          <p:cNvSpPr/>
          <p:nvPr/>
        </p:nvSpPr>
        <p:spPr bwMode="auto">
          <a:xfrm>
            <a:off x="626444" y="2725844"/>
            <a:ext cx="10961035" cy="3278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200" marR="76199" lvl="0" algn="just">
              <a:lnSpc>
                <a:spcPct val="150000"/>
              </a:lnSpc>
              <a:buSzPts val="1800"/>
              <a:defRPr/>
            </a:pPr>
            <a:r>
              <a:rPr lang="pt-BR" sz="2600" i="1"/>
              <a:t>O tempo de serviço militar e o tempo de contribuição ao RGPS ou RPPS, terão contagem recíproca para fins de inativação militar ou aposentadoria, e a compensação financeira será devida entre as receitas de contribuição referentes aos militares e as receitas de contribuição previdenciária referentes aos demais regimes.</a:t>
            </a:r>
            <a:endParaRPr/>
          </a:p>
        </p:txBody>
      </p:sp>
      <p:sp>
        <p:nvSpPr>
          <p:cNvPr id="11" name="Google Shape;248;p10"/>
          <p:cNvSpPr/>
          <p:nvPr/>
        </p:nvSpPr>
        <p:spPr bwMode="auto">
          <a:xfrm>
            <a:off x="498642" y="1914464"/>
            <a:ext cx="11194715" cy="1514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⮚"/>
              <a:defRPr/>
            </a:pPr>
            <a:r>
              <a:rPr lang="pt-BR" sz="2600" b="1"/>
              <a:t>Outros Regimes: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oogle Shape;241;p10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103005" y="217022"/>
            <a:ext cx="817251" cy="89678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242;p10"/>
          <p:cNvSpPr txBox="1"/>
          <p:nvPr/>
        </p:nvSpPr>
        <p:spPr bwMode="auto">
          <a:xfrm>
            <a:off x="2946470" y="217022"/>
            <a:ext cx="7585656" cy="400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CORPO DE BOMBEIROS MILITAR DO ESTADO DO ACRE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6" name="Google Shape;243;p10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67158" y="548679"/>
            <a:ext cx="7327676" cy="42696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245;p10"/>
          <p:cNvSpPr/>
          <p:nvPr/>
        </p:nvSpPr>
        <p:spPr bwMode="auto">
          <a:xfrm>
            <a:off x="6831304" y="6514908"/>
            <a:ext cx="5515151" cy="319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SISTEMA DE PROTEÇÃO SOCIAL DOS MILITARES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8" name="Google Shape;246;p10"/>
          <p:cNvCxnSpPr>
            <a:cxnSpLocks/>
          </p:cNvCxnSpPr>
          <p:nvPr/>
        </p:nvCxnSpPr>
        <p:spPr bwMode="auto">
          <a:xfrm>
            <a:off x="7128024" y="6593395"/>
            <a:ext cx="5012183" cy="0"/>
          </a:xfrm>
          <a:prstGeom prst="straightConnector1">
            <a:avLst/>
          </a:prstGeom>
          <a:noFill/>
          <a:ln w="57150" cap="flat" cmpd="sng">
            <a:solidFill>
              <a:srgbClr val="42719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" name="Google Shape;255;p10"/>
          <p:cNvSpPr/>
          <p:nvPr/>
        </p:nvSpPr>
        <p:spPr bwMode="auto">
          <a:xfrm>
            <a:off x="133945" y="1095829"/>
            <a:ext cx="11994100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LEI FEDERAL N. 13.954/2019 E LC ESTADUAL N. 391/2021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Google Shape;247;p10"/>
          <p:cNvSpPr/>
          <p:nvPr/>
        </p:nvSpPr>
        <p:spPr bwMode="auto">
          <a:xfrm>
            <a:off x="626444" y="2471844"/>
            <a:ext cx="10961035" cy="2171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200" marR="76199" lvl="0" algn="just">
              <a:lnSpc>
                <a:spcPct val="150000"/>
              </a:lnSpc>
              <a:buSzPts val="1800"/>
              <a:defRPr/>
            </a:pPr>
            <a:r>
              <a:rPr lang="pt-BR" sz="2600" i="1"/>
              <a:t>Certidão de Tempo de Serviço Militar, fornecida pelo órgão responsável pela gestão do Sistema de Proteção Social dos Militares – SPSM, </a:t>
            </a:r>
            <a:r>
              <a:rPr lang="pt-BR" sz="2600"/>
              <a:t>Portaria MTP nº 1.467, de 02 junho de 2022.</a:t>
            </a:r>
            <a:endParaRPr/>
          </a:p>
        </p:txBody>
      </p:sp>
      <p:sp>
        <p:nvSpPr>
          <p:cNvPr id="11" name="Google Shape;248;p10"/>
          <p:cNvSpPr/>
          <p:nvPr/>
        </p:nvSpPr>
        <p:spPr bwMode="auto">
          <a:xfrm>
            <a:off x="498642" y="1914464"/>
            <a:ext cx="11194715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⮚"/>
              <a:defRPr/>
            </a:pPr>
            <a:r>
              <a:rPr lang="pt-BR" sz="2600" b="1"/>
              <a:t>Tempo de contribuição: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Google Shape;248;p10"/>
          <p:cNvSpPr/>
          <p:nvPr/>
        </p:nvSpPr>
        <p:spPr bwMode="auto">
          <a:xfrm>
            <a:off x="533637" y="4820533"/>
            <a:ext cx="11194715" cy="1514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⮚"/>
              <a:defRPr/>
            </a:pPr>
            <a:r>
              <a:rPr lang="pt-BR" sz="2600" b="1"/>
              <a:t>Alteração da Legislação das Forças Armadas.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247;p10"/>
          <p:cNvSpPr/>
          <p:nvPr/>
        </p:nvSpPr>
        <p:spPr bwMode="auto">
          <a:xfrm>
            <a:off x="2293391" y="2561412"/>
            <a:ext cx="7605218" cy="156354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/>
          <a:p>
            <a:pPr marL="76200" marR="76199"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defRPr/>
            </a:pPr>
            <a:r>
              <a:rPr lang="pt-BR" sz="4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Obrigada!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oogle Shape;140;p4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103005" y="217022"/>
            <a:ext cx="817251" cy="89678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41;p4"/>
          <p:cNvSpPr txBox="1"/>
          <p:nvPr/>
        </p:nvSpPr>
        <p:spPr bwMode="auto">
          <a:xfrm>
            <a:off x="2946470" y="217022"/>
            <a:ext cx="7585656" cy="400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CORPO DE BOMBEIROS MILITAR DO ESTADO DO ACRE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6" name="Google Shape;142;p4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67158" y="548679"/>
            <a:ext cx="7327676" cy="42696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44;p4"/>
          <p:cNvSpPr/>
          <p:nvPr/>
        </p:nvSpPr>
        <p:spPr bwMode="auto">
          <a:xfrm>
            <a:off x="133946" y="1095830"/>
            <a:ext cx="11994101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LEI FEDERAL N. 13.954/2019 E LC ESTADUAL N. 391/2021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" name="Google Shape;145;p4"/>
          <p:cNvSpPr/>
          <p:nvPr/>
        </p:nvSpPr>
        <p:spPr bwMode="auto">
          <a:xfrm>
            <a:off x="6831304" y="6514908"/>
            <a:ext cx="5515151" cy="319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SISTEMA DE PROTEÇÃO SOCIAL DOS MILITARES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9" name="Google Shape;146;p4"/>
          <p:cNvCxnSpPr>
            <a:cxnSpLocks/>
          </p:cNvCxnSpPr>
          <p:nvPr/>
        </p:nvCxnSpPr>
        <p:spPr bwMode="auto">
          <a:xfrm>
            <a:off x="7128024" y="6491795"/>
            <a:ext cx="5012183" cy="0"/>
          </a:xfrm>
          <a:prstGeom prst="straightConnector1">
            <a:avLst/>
          </a:prstGeom>
          <a:noFill/>
          <a:ln w="57150" cap="flat" cmpd="sng">
            <a:solidFill>
              <a:srgbClr val="42719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" name="Google Shape;147;p4"/>
          <p:cNvSpPr/>
          <p:nvPr/>
        </p:nvSpPr>
        <p:spPr bwMode="auto">
          <a:xfrm>
            <a:off x="532287" y="3065792"/>
            <a:ext cx="11259314" cy="1040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defRPr/>
            </a:pP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a remuneração na inatividade, calculada com base na remuneração do posto ou da graduação que o militar possuir: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148;p4"/>
          <p:cNvSpPr/>
          <p:nvPr/>
        </p:nvSpPr>
        <p:spPr bwMode="auto">
          <a:xfrm>
            <a:off x="601046" y="1821988"/>
            <a:ext cx="10796933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⮚"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 Acréscimo dos arts. 24-A a 24-J.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Google Shape;149;p4"/>
          <p:cNvSpPr/>
          <p:nvPr/>
        </p:nvSpPr>
        <p:spPr bwMode="auto">
          <a:xfrm>
            <a:off x="601045" y="2469318"/>
            <a:ext cx="11597448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⮚"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 Aplicam-se aos militares dos Estados as seguintes normas: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150;p4"/>
          <p:cNvSpPr/>
          <p:nvPr/>
        </p:nvSpPr>
        <p:spPr bwMode="auto">
          <a:xfrm>
            <a:off x="1425072" y="4540557"/>
            <a:ext cx="2247159" cy="1155946"/>
          </a:xfrm>
          <a:prstGeom prst="flowChartAlternateProcess">
            <a:avLst/>
          </a:prstGeom>
          <a:solidFill>
            <a:srgbClr val="FFF200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4" name="Google Shape;151;p4"/>
          <p:cNvSpPr/>
          <p:nvPr/>
        </p:nvSpPr>
        <p:spPr bwMode="auto">
          <a:xfrm>
            <a:off x="1628519" y="4820294"/>
            <a:ext cx="1840266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0" marR="0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Integral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Google Shape;152;p4"/>
          <p:cNvSpPr/>
          <p:nvPr/>
        </p:nvSpPr>
        <p:spPr bwMode="auto">
          <a:xfrm>
            <a:off x="3949660" y="4707014"/>
            <a:ext cx="989490" cy="776795"/>
          </a:xfrm>
          <a:prstGeom prst="mathEqual">
            <a:avLst>
              <a:gd name="adj1" fmla="val 23520"/>
              <a:gd name="adj2" fmla="val 11760"/>
            </a:avLst>
          </a:prstGeom>
          <a:solidFill>
            <a:schemeClr val="dk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6" name="Google Shape;153;p4"/>
          <p:cNvSpPr/>
          <p:nvPr/>
        </p:nvSpPr>
        <p:spPr bwMode="auto">
          <a:xfrm>
            <a:off x="5142596" y="4415715"/>
            <a:ext cx="2200922" cy="1405630"/>
          </a:xfrm>
          <a:prstGeom prst="ellipse">
            <a:avLst/>
          </a:prstGeom>
          <a:solidFill>
            <a:schemeClr val="accent2"/>
          </a:solidFill>
          <a:ln w="25400" cap="flat" cmpd="sng">
            <a:solidFill>
              <a:srgbClr val="FFF2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7" name="Google Shape;154;p4"/>
          <p:cNvSpPr/>
          <p:nvPr/>
        </p:nvSpPr>
        <p:spPr bwMode="auto">
          <a:xfrm>
            <a:off x="5440286" y="4522062"/>
            <a:ext cx="1605543" cy="1192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0" marR="0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35 anos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0" marR="0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Serviço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Google Shape;155;p4"/>
          <p:cNvSpPr/>
          <p:nvPr/>
        </p:nvSpPr>
        <p:spPr bwMode="auto">
          <a:xfrm>
            <a:off x="7440680" y="4711638"/>
            <a:ext cx="897014" cy="813786"/>
          </a:xfrm>
          <a:prstGeom prst="mathPlus">
            <a:avLst>
              <a:gd name="adj1" fmla="val 23520"/>
            </a:avLst>
          </a:prstGeom>
          <a:solidFill>
            <a:schemeClr val="dk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9" name="Google Shape;156;p4"/>
          <p:cNvSpPr/>
          <p:nvPr/>
        </p:nvSpPr>
        <p:spPr bwMode="auto">
          <a:xfrm>
            <a:off x="8416237" y="4540557"/>
            <a:ext cx="1988227" cy="1155943"/>
          </a:xfrm>
          <a:prstGeom prst="rect">
            <a:avLst/>
          </a:prstGeom>
          <a:solidFill>
            <a:schemeClr val="accent2"/>
          </a:solidFill>
          <a:ln w="25400" cap="flat" cmpd="sng">
            <a:solidFill>
              <a:srgbClr val="FFF2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20" name="Google Shape;157;p4"/>
          <p:cNvSpPr/>
          <p:nvPr/>
        </p:nvSpPr>
        <p:spPr bwMode="auto">
          <a:xfrm>
            <a:off x="8434856" y="4500225"/>
            <a:ext cx="1988227" cy="8137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0" marR="0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30 anos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0" marR="0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S. Militar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oogle Shape;162;p5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103005" y="217022"/>
            <a:ext cx="817251" cy="89678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63;p5"/>
          <p:cNvSpPr txBox="1"/>
          <p:nvPr/>
        </p:nvSpPr>
        <p:spPr bwMode="auto">
          <a:xfrm>
            <a:off x="2946470" y="217022"/>
            <a:ext cx="7585656" cy="400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CORPO DE BOMBEIROS MILITAR DO ESTADO DO ACRE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6" name="Google Shape;164;p5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67158" y="548679"/>
            <a:ext cx="7327676" cy="42696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66;p5"/>
          <p:cNvSpPr/>
          <p:nvPr/>
        </p:nvSpPr>
        <p:spPr bwMode="auto">
          <a:xfrm>
            <a:off x="6831304" y="6514908"/>
            <a:ext cx="5515151" cy="319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SISTEMA DE PROTEÇÃO SOCIAL DOS MILITARES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8" name="Google Shape;167;p5"/>
          <p:cNvCxnSpPr>
            <a:cxnSpLocks/>
          </p:cNvCxnSpPr>
          <p:nvPr/>
        </p:nvCxnSpPr>
        <p:spPr bwMode="auto">
          <a:xfrm>
            <a:off x="7128024" y="6491795"/>
            <a:ext cx="5012183" cy="0"/>
          </a:xfrm>
          <a:prstGeom prst="straightConnector1">
            <a:avLst/>
          </a:prstGeom>
          <a:noFill/>
          <a:ln w="57150" cap="flat" cmpd="sng">
            <a:solidFill>
              <a:srgbClr val="42719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" name="Google Shape;168;p5"/>
          <p:cNvSpPr/>
          <p:nvPr/>
        </p:nvSpPr>
        <p:spPr bwMode="auto">
          <a:xfrm>
            <a:off x="532287" y="2464699"/>
            <a:ext cx="11259313" cy="1040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defRPr/>
            </a:pP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a remuneração na inatividade, calculada com base na remuneração do posto ou da graduação que o militar possuir.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Google Shape;169;p5"/>
          <p:cNvSpPr/>
          <p:nvPr/>
        </p:nvSpPr>
        <p:spPr bwMode="auto">
          <a:xfrm>
            <a:off x="2997159" y="3939464"/>
            <a:ext cx="2247159" cy="1155945"/>
          </a:xfrm>
          <a:prstGeom prst="flowChartAlternateProcess">
            <a:avLst/>
          </a:prstGeom>
          <a:solidFill>
            <a:srgbClr val="FFF200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1" name="Google Shape;170;p5"/>
          <p:cNvSpPr/>
          <p:nvPr/>
        </p:nvSpPr>
        <p:spPr bwMode="auto">
          <a:xfrm>
            <a:off x="2978663" y="4137922"/>
            <a:ext cx="2247159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0" marR="0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Proporcional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Google Shape;171;p5"/>
          <p:cNvSpPr/>
          <p:nvPr/>
        </p:nvSpPr>
        <p:spPr bwMode="auto">
          <a:xfrm>
            <a:off x="5521747" y="4105921"/>
            <a:ext cx="989489" cy="776795"/>
          </a:xfrm>
          <a:prstGeom prst="mathEqual">
            <a:avLst>
              <a:gd name="adj1" fmla="val 23520"/>
              <a:gd name="adj2" fmla="val 11760"/>
            </a:avLst>
          </a:prstGeom>
          <a:solidFill>
            <a:schemeClr val="dk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3" name="Google Shape;172;p5"/>
          <p:cNvSpPr/>
          <p:nvPr/>
        </p:nvSpPr>
        <p:spPr bwMode="auto">
          <a:xfrm>
            <a:off x="6714683" y="3814623"/>
            <a:ext cx="2200921" cy="1405630"/>
          </a:xfrm>
          <a:prstGeom prst="ellipse">
            <a:avLst/>
          </a:prstGeom>
          <a:solidFill>
            <a:schemeClr val="accent2"/>
          </a:solidFill>
          <a:ln w="25400" cap="flat" cmpd="sng">
            <a:solidFill>
              <a:srgbClr val="FFF2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4" name="Google Shape;173;p5"/>
          <p:cNvSpPr/>
          <p:nvPr/>
        </p:nvSpPr>
        <p:spPr bwMode="auto">
          <a:xfrm>
            <a:off x="7012373" y="3874732"/>
            <a:ext cx="1605542" cy="1192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Quotas de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Serviço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Google Shape;174;p5"/>
          <p:cNvSpPr/>
          <p:nvPr/>
        </p:nvSpPr>
        <p:spPr bwMode="auto">
          <a:xfrm>
            <a:off x="554807" y="1821988"/>
            <a:ext cx="11597448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⮚"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 Aplicam-se aos militares dos Estados as seguintes normas: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Google Shape;175;p5"/>
          <p:cNvSpPr/>
          <p:nvPr/>
        </p:nvSpPr>
        <p:spPr bwMode="auto">
          <a:xfrm>
            <a:off x="133945" y="1095829"/>
            <a:ext cx="11994100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LEI FEDERAL N. 13.954/2019 E LC ESTADUAL N. 391/2021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oogle Shape;180;p6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103005" y="217022"/>
            <a:ext cx="817251" cy="89678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81;p6"/>
          <p:cNvSpPr txBox="1"/>
          <p:nvPr/>
        </p:nvSpPr>
        <p:spPr bwMode="auto">
          <a:xfrm>
            <a:off x="2946470" y="217022"/>
            <a:ext cx="7585656" cy="400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CORPO DE BOMBEIROS MILITAR DO ESTADO DO ACRE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6" name="Google Shape;182;p6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67158" y="548679"/>
            <a:ext cx="7327676" cy="42696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84;p6"/>
          <p:cNvSpPr/>
          <p:nvPr/>
        </p:nvSpPr>
        <p:spPr bwMode="auto">
          <a:xfrm>
            <a:off x="6831304" y="6514908"/>
            <a:ext cx="5515151" cy="319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SISTEMA DE PROTEÇÃO SOCIAL DOS MILITARES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8" name="Google Shape;185;p6"/>
          <p:cNvCxnSpPr>
            <a:cxnSpLocks/>
          </p:cNvCxnSpPr>
          <p:nvPr/>
        </p:nvCxnSpPr>
        <p:spPr bwMode="auto">
          <a:xfrm>
            <a:off x="7128024" y="6603555"/>
            <a:ext cx="5012183" cy="0"/>
          </a:xfrm>
          <a:prstGeom prst="straightConnector1">
            <a:avLst/>
          </a:prstGeom>
          <a:noFill/>
          <a:ln w="57150" cap="flat" cmpd="sng">
            <a:solidFill>
              <a:srgbClr val="42719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" name="Google Shape;186;p6"/>
          <p:cNvSpPr/>
          <p:nvPr/>
        </p:nvSpPr>
        <p:spPr bwMode="auto">
          <a:xfrm>
            <a:off x="532287" y="2464697"/>
            <a:ext cx="11259313" cy="1040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defRPr/>
            </a:pP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 Reforma por invalidez decorrente do exercício da função ou em razão dela: 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Google Shape;187;p6"/>
          <p:cNvSpPr/>
          <p:nvPr/>
        </p:nvSpPr>
        <p:spPr bwMode="auto">
          <a:xfrm>
            <a:off x="554807" y="1821987"/>
            <a:ext cx="11597448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⮚"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 Aplicam-se aos militares dos Estados as seguintes normas: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188;p6"/>
          <p:cNvSpPr/>
          <p:nvPr/>
        </p:nvSpPr>
        <p:spPr bwMode="auto">
          <a:xfrm>
            <a:off x="2269514" y="3507030"/>
            <a:ext cx="2959222" cy="1155945"/>
          </a:xfrm>
          <a:prstGeom prst="rect">
            <a:avLst/>
          </a:prstGeom>
          <a:solidFill>
            <a:srgbClr val="FFF200"/>
          </a:solidFill>
          <a:ln w="25400" cap="flat" cmpd="sng">
            <a:solidFill>
              <a:srgbClr val="FFF2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2" name="Google Shape;189;p6"/>
          <p:cNvSpPr/>
          <p:nvPr/>
        </p:nvSpPr>
        <p:spPr bwMode="auto">
          <a:xfrm>
            <a:off x="2454464" y="3718983"/>
            <a:ext cx="2589319" cy="610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0" marR="0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Integral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190;p6"/>
          <p:cNvSpPr/>
          <p:nvPr/>
        </p:nvSpPr>
        <p:spPr bwMode="auto">
          <a:xfrm>
            <a:off x="6674893" y="3513855"/>
            <a:ext cx="2959222" cy="1155945"/>
          </a:xfrm>
          <a:prstGeom prst="rect">
            <a:avLst/>
          </a:prstGeom>
          <a:solidFill>
            <a:srgbClr val="FFF200"/>
          </a:solidFill>
          <a:ln w="25400" cap="flat" cmpd="sng">
            <a:solidFill>
              <a:srgbClr val="FFF2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4" name="Google Shape;191;p6"/>
          <p:cNvSpPr/>
          <p:nvPr/>
        </p:nvSpPr>
        <p:spPr bwMode="auto">
          <a:xfrm>
            <a:off x="6674893" y="3725807"/>
            <a:ext cx="3010085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0" marR="0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Posto/</a:t>
            </a:r>
            <a:r>
              <a:rPr lang="pt-BR" sz="2600" b="1"/>
              <a:t>G</a:t>
            </a: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raduação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Google Shape;192;p6"/>
          <p:cNvSpPr/>
          <p:nvPr/>
        </p:nvSpPr>
        <p:spPr bwMode="auto">
          <a:xfrm>
            <a:off x="5395194" y="3712678"/>
            <a:ext cx="1155945" cy="758299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rgbClr val="2E75B5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6" name="Google Shape;193;p6"/>
          <p:cNvSpPr/>
          <p:nvPr/>
        </p:nvSpPr>
        <p:spPr bwMode="auto">
          <a:xfrm>
            <a:off x="133945" y="1095829"/>
            <a:ext cx="11994100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LEI FEDERAL N. 13.954/2019 E LC ESTADUAL N. 391/2021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Google Shape;194;p6"/>
          <p:cNvSpPr/>
          <p:nvPr/>
        </p:nvSpPr>
        <p:spPr bwMode="auto">
          <a:xfrm>
            <a:off x="532287" y="4783225"/>
            <a:ext cx="11259313" cy="642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defRPr/>
            </a:pP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 Reforma </a:t>
            </a:r>
            <a:r>
              <a:rPr lang="pt-BR" sz="2600" b="0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ex officio</a:t>
            </a: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, LCE n. 391/2021: 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Google Shape;195;p6"/>
          <p:cNvSpPr/>
          <p:nvPr/>
        </p:nvSpPr>
        <p:spPr bwMode="auto">
          <a:xfrm>
            <a:off x="1241718" y="5338079"/>
            <a:ext cx="10320361" cy="1086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349965" marR="0" lvl="0" indent="-34996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/>
            </a:pPr>
            <a:r>
              <a:rPr lang="pt-BR" sz="2400" b="0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Idade de 70 anos;</a:t>
            </a:r>
            <a:endParaRPr sz="2400" b="0" i="1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349965" marR="0" lvl="0" indent="-34996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/>
            </a:pPr>
            <a:r>
              <a:rPr lang="pt-BR" sz="2400" b="0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Incapacidade definitiva para o SM, Art. 103.  da LCE n. 164/2006;</a:t>
            </a:r>
            <a:endParaRPr sz="2400" b="0" i="1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oogle Shape;200;p7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103005" y="217022"/>
            <a:ext cx="817251" cy="89678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201;p7"/>
          <p:cNvSpPr txBox="1"/>
          <p:nvPr/>
        </p:nvSpPr>
        <p:spPr bwMode="auto">
          <a:xfrm>
            <a:off x="2946470" y="217022"/>
            <a:ext cx="7585656" cy="400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CORPO DE BOMBEIROS MILITAR DO ESTADO DO ACRE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6" name="Google Shape;202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67158" y="548679"/>
            <a:ext cx="7327676" cy="42696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204;p7"/>
          <p:cNvSpPr/>
          <p:nvPr/>
        </p:nvSpPr>
        <p:spPr bwMode="auto">
          <a:xfrm>
            <a:off x="6831304" y="6514908"/>
            <a:ext cx="5515151" cy="319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SISTEMA DE PROTEÇÃO SOCIAL DOS MILITARES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8" name="Google Shape;205;p7"/>
          <p:cNvCxnSpPr>
            <a:cxnSpLocks/>
          </p:cNvCxnSpPr>
          <p:nvPr/>
        </p:nvCxnSpPr>
        <p:spPr bwMode="auto">
          <a:xfrm>
            <a:off x="7128024" y="6491795"/>
            <a:ext cx="5012183" cy="0"/>
          </a:xfrm>
          <a:prstGeom prst="straightConnector1">
            <a:avLst/>
          </a:prstGeom>
          <a:noFill/>
          <a:ln w="57150" cap="flat" cmpd="sng">
            <a:solidFill>
              <a:srgbClr val="42719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" name="Google Shape;206;p7"/>
          <p:cNvSpPr/>
          <p:nvPr/>
        </p:nvSpPr>
        <p:spPr bwMode="auto">
          <a:xfrm>
            <a:off x="133945" y="1095829"/>
            <a:ext cx="11994100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LEI FEDERAL N. 13.954/2019 E LC ESTADUAL N. 391/2021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Google Shape;207;p7"/>
          <p:cNvSpPr/>
          <p:nvPr/>
        </p:nvSpPr>
        <p:spPr bwMode="auto">
          <a:xfrm>
            <a:off x="532287" y="2048556"/>
            <a:ext cx="11259313" cy="6424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defRPr/>
            </a:pP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 Reforma </a:t>
            </a:r>
            <a:r>
              <a:rPr lang="pt-BR" sz="2600" b="0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ex officio</a:t>
            </a: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, LCE n. 391/2021: 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208;p7"/>
          <p:cNvSpPr/>
          <p:nvPr/>
        </p:nvSpPr>
        <p:spPr bwMode="auto">
          <a:xfrm>
            <a:off x="1241718" y="2603411"/>
            <a:ext cx="10864300" cy="3943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349965" marR="0" lvl="0" indent="-34996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/>
            </a:pPr>
            <a:r>
              <a:rPr lang="pt-BR" sz="2400" b="0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agregado por mais de dois anos, por ter sido julgado incapaz temporariamente, mediante homologação da junta de saúde ainda mesmo que se trate de moléstia curável;</a:t>
            </a:r>
            <a:endParaRPr sz="2400" b="0" i="1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349965" marR="0" lvl="0" indent="-34996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/>
            </a:pPr>
            <a:r>
              <a:rPr lang="pt-BR" sz="2400" b="0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condenado à pena de reforma prevista no CPM (transitada em julgado);</a:t>
            </a:r>
            <a:endParaRPr sz="2400" b="0" i="1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349965" marR="0" lvl="0" indent="-34996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/>
            </a:pPr>
            <a:r>
              <a:rPr lang="pt-BR" sz="2400" b="0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sendo oficial, pena determinada pelo Conselho de justificação;</a:t>
            </a:r>
            <a:endParaRPr sz="2400" b="0" i="1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349965" marR="0" lvl="0" indent="-34996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/>
            </a:pPr>
            <a:r>
              <a:rPr lang="pt-BR" sz="2400" b="0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sendo Asp Of, pena determinada pelo conselho de disciplina e Homologada pelo Comandante-Geral.</a:t>
            </a:r>
            <a:endParaRPr sz="2400" b="0" i="1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oogle Shape;213;p8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103005" y="217022"/>
            <a:ext cx="817251" cy="89678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214;p8"/>
          <p:cNvSpPr txBox="1"/>
          <p:nvPr/>
        </p:nvSpPr>
        <p:spPr bwMode="auto">
          <a:xfrm>
            <a:off x="2946470" y="217022"/>
            <a:ext cx="7585656" cy="400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CORPO DE BOMBEIROS MILITAR DO ESTADO DO ACRE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6" name="Google Shape;215;p8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67158" y="548679"/>
            <a:ext cx="7327676" cy="42696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217;p8"/>
          <p:cNvSpPr/>
          <p:nvPr/>
        </p:nvSpPr>
        <p:spPr bwMode="auto">
          <a:xfrm>
            <a:off x="6831304" y="6514908"/>
            <a:ext cx="5515151" cy="319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SISTEMA DE PROTEÇÃO SOCIAL DOS MILITARES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8" name="Google Shape;218;p8"/>
          <p:cNvCxnSpPr>
            <a:cxnSpLocks/>
          </p:cNvCxnSpPr>
          <p:nvPr/>
        </p:nvCxnSpPr>
        <p:spPr bwMode="auto">
          <a:xfrm>
            <a:off x="7128024" y="6491795"/>
            <a:ext cx="5012183" cy="0"/>
          </a:xfrm>
          <a:prstGeom prst="straightConnector1">
            <a:avLst/>
          </a:prstGeom>
          <a:noFill/>
          <a:ln w="57150" cap="flat" cmpd="sng">
            <a:solidFill>
              <a:srgbClr val="42719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" name="Google Shape;219;p8"/>
          <p:cNvSpPr/>
          <p:nvPr/>
        </p:nvSpPr>
        <p:spPr bwMode="auto">
          <a:xfrm>
            <a:off x="593247" y="2464697"/>
            <a:ext cx="11259313" cy="1040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defRPr/>
            </a:pP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 a remuneração na inatividade é irredutível e deve ser revista automaticamente na mesma data da revisão da remuneração dos militares da ativa.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Google Shape;220;p8"/>
          <p:cNvSpPr/>
          <p:nvPr/>
        </p:nvSpPr>
        <p:spPr bwMode="auto">
          <a:xfrm>
            <a:off x="554807" y="1821987"/>
            <a:ext cx="11597448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448193" marR="76199" lvl="0" indent="-37199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⮚"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 Aplicam-se aos militares dos Estados as seguintes normas: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1" name="Google Shape;221;p8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4573217" y="3901122"/>
            <a:ext cx="2835034" cy="180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22;p8"/>
          <p:cNvSpPr txBox="1"/>
          <p:nvPr/>
        </p:nvSpPr>
        <p:spPr bwMode="auto">
          <a:xfrm>
            <a:off x="3141976" y="5701122"/>
            <a:ext cx="5697516" cy="518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pt-BR" sz="1800" b="1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Preservar o valor equivalente ao Posto/Graduação</a:t>
            </a:r>
            <a:endParaRPr sz="1800" b="1" i="1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pt-BR" sz="1800" b="1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Ativa/Inativa</a:t>
            </a:r>
            <a:endParaRPr sz="1800" b="1" i="1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 b="1" i="1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223;p8"/>
          <p:cNvSpPr/>
          <p:nvPr/>
        </p:nvSpPr>
        <p:spPr bwMode="auto">
          <a:xfrm>
            <a:off x="133945" y="1095829"/>
            <a:ext cx="11994100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LEI FEDERAL N. 13.954/2019 E LC ESTADUAL N. 391/2021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oogle Shape;228;p9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103005" y="217022"/>
            <a:ext cx="817251" cy="89678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229;p9"/>
          <p:cNvSpPr txBox="1"/>
          <p:nvPr/>
        </p:nvSpPr>
        <p:spPr bwMode="auto">
          <a:xfrm>
            <a:off x="2946470" y="217022"/>
            <a:ext cx="7585656" cy="400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CORPO DE BOMBEIROS MILITAR DO ESTADO DO ACRE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6" name="Google Shape;230;p9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67158" y="548679"/>
            <a:ext cx="7327676" cy="42696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232;p9"/>
          <p:cNvSpPr/>
          <p:nvPr/>
        </p:nvSpPr>
        <p:spPr bwMode="auto">
          <a:xfrm>
            <a:off x="6831304" y="6514908"/>
            <a:ext cx="5515151" cy="319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SISTEMA DE PROTEÇÃO SOCIAL DOS MILITARES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8" name="Google Shape;233;p9"/>
          <p:cNvCxnSpPr>
            <a:cxnSpLocks/>
          </p:cNvCxnSpPr>
          <p:nvPr/>
        </p:nvCxnSpPr>
        <p:spPr bwMode="auto">
          <a:xfrm>
            <a:off x="7128024" y="6491795"/>
            <a:ext cx="5012183" cy="0"/>
          </a:xfrm>
          <a:prstGeom prst="straightConnector1">
            <a:avLst/>
          </a:prstGeom>
          <a:noFill/>
          <a:ln w="57150" cap="flat" cmpd="sng">
            <a:solidFill>
              <a:srgbClr val="42719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" name="Google Shape;234;p9"/>
          <p:cNvSpPr/>
          <p:nvPr/>
        </p:nvSpPr>
        <p:spPr bwMode="auto">
          <a:xfrm>
            <a:off x="532287" y="1909844"/>
            <a:ext cx="11259313" cy="873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371994" marR="0" lvl="0" indent="-371994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–"/>
              <a:defRPr/>
            </a:pP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transferência para a reserva remunerada, LCE n. 391/2021: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448193" marR="76199" lvl="0" indent="-257692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Google Shape;235;p9"/>
          <p:cNvSpPr/>
          <p:nvPr/>
        </p:nvSpPr>
        <p:spPr bwMode="auto">
          <a:xfrm>
            <a:off x="1103005" y="2556947"/>
            <a:ext cx="10864299" cy="2347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349965" marR="0" lvl="0" indent="-349965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/>
            </a:pPr>
            <a:r>
              <a:rPr lang="pt-BR" sz="2400" b="0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idade limite de sessenta e sete anos;</a:t>
            </a:r>
            <a:endParaRPr sz="2400" b="0" i="1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349965" marR="0" lvl="0" indent="-34996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/>
            </a:pPr>
            <a:r>
              <a:rPr lang="pt-BR" sz="2400" b="0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diplomado em cargo eletivo, na forma disciplinada pelo Estatuto dos Militares do Estado;</a:t>
            </a:r>
            <a:endParaRPr sz="2400" b="0" i="1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349965" marR="0" lvl="0" indent="-349965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/>
            </a:pPr>
            <a:r>
              <a:rPr lang="pt-BR" sz="2400" b="0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obtiver promoção requerida.</a:t>
            </a:r>
            <a:endParaRPr sz="2400" b="0" i="1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349965" marR="0" lvl="0" indent="-197565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/>
            </a:pPr>
            <a:endParaRPr sz="2400" b="0" i="1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400" b="0" i="1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400" b="0" i="1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400" b="0" i="1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349965" marR="0" lvl="0" indent="-19756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/>
            </a:pPr>
            <a:endParaRPr sz="2400" b="0" i="1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236;p9"/>
          <p:cNvSpPr/>
          <p:nvPr/>
        </p:nvSpPr>
        <p:spPr bwMode="auto">
          <a:xfrm>
            <a:off x="133945" y="1095829"/>
            <a:ext cx="11994100" cy="59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76199" marR="76199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LEI FEDERAL N. 13.954/2019 E LC ESTADUAL N. 391/2021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2616</Words>
  <Application>Microsoft Office PowerPoint</Application>
  <DocSecurity>0</DocSecurity>
  <PresentationFormat>Widescreen</PresentationFormat>
  <Paragraphs>255</Paragraphs>
  <Slides>36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36</vt:i4>
      </vt:variant>
    </vt:vector>
  </HeadingPairs>
  <TitlesOfParts>
    <vt:vector size="40" baseType="lpstr">
      <vt:lpstr>Arial</vt:lpstr>
      <vt:lpstr>Calibri</vt:lpstr>
      <vt:lpstr>Noto Sans Symbols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Jamim Vitor Siriano Noleto</dc:creator>
  <cp:keywords/>
  <dc:description/>
  <cp:lastModifiedBy>Corpo de Bombeiros Militar</cp:lastModifiedBy>
  <cp:revision>9</cp:revision>
  <dcterms:created xsi:type="dcterms:W3CDTF">2022-08-16T14:40:44Z</dcterms:created>
  <dcterms:modified xsi:type="dcterms:W3CDTF">2022-11-30T02:24:21Z</dcterms:modified>
  <cp:category/>
  <dc:identifier/>
  <cp:contentStatus/>
  <dc:language/>
  <cp:version/>
</cp:coreProperties>
</file>